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60" r:id="rId3"/>
  </p:sldMasterIdLst>
  <p:notesMasterIdLst>
    <p:notesMasterId r:id="rId38"/>
  </p:notesMasterIdLst>
  <p:sldIdLst>
    <p:sldId id="302" r:id="rId4"/>
    <p:sldId id="516" r:id="rId5"/>
    <p:sldId id="979" r:id="rId6"/>
    <p:sldId id="874" r:id="rId7"/>
    <p:sldId id="929" r:id="rId8"/>
    <p:sldId id="983" r:id="rId9"/>
    <p:sldId id="497" r:id="rId10"/>
    <p:sldId id="980" r:id="rId11"/>
    <p:sldId id="981" r:id="rId12"/>
    <p:sldId id="876" r:id="rId13"/>
    <p:sldId id="875" r:id="rId14"/>
    <p:sldId id="367" r:id="rId15"/>
    <p:sldId id="578" r:id="rId16"/>
    <p:sldId id="999" r:id="rId17"/>
    <p:sldId id="368" r:id="rId18"/>
    <p:sldId id="332" r:id="rId19"/>
    <p:sldId id="369" r:id="rId20"/>
    <p:sldId id="554" r:id="rId21"/>
    <p:sldId id="336" r:id="rId22"/>
    <p:sldId id="878" r:id="rId23"/>
    <p:sldId id="986" r:id="rId24"/>
    <p:sldId id="987" r:id="rId25"/>
    <p:sldId id="988" r:id="rId26"/>
    <p:sldId id="989" r:id="rId27"/>
    <p:sldId id="990" r:id="rId28"/>
    <p:sldId id="991" r:id="rId29"/>
    <p:sldId id="992" r:id="rId30"/>
    <p:sldId id="993" r:id="rId31"/>
    <p:sldId id="994" r:id="rId32"/>
    <p:sldId id="995" r:id="rId33"/>
    <p:sldId id="996" r:id="rId34"/>
    <p:sldId id="997" r:id="rId35"/>
    <p:sldId id="348" r:id="rId36"/>
    <p:sldId id="998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D4E79"/>
    <a:srgbClr val="FF40FF"/>
    <a:srgbClr val="0432FF"/>
    <a:srgbClr val="5188BF"/>
    <a:srgbClr val="00FA00"/>
    <a:srgbClr val="FCBE01"/>
    <a:srgbClr val="FFE8CB"/>
    <a:srgbClr val="FFF4E7"/>
    <a:srgbClr val="F2E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5" autoAdjust="0"/>
    <p:restoredTop sz="80537" autoAdjust="0"/>
  </p:normalViewPr>
  <p:slideViewPr>
    <p:cSldViewPr snapToGrid="0">
      <p:cViewPr varScale="1">
        <p:scale>
          <a:sx n="53" d="100"/>
          <a:sy n="53" d="100"/>
        </p:scale>
        <p:origin x="1704" y="2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5A9AD-AD87-48C0-8E9D-99481987F253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A54C2-C155-401B-88BE-B08BCC95FB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auto">
              <a:buFont typeface="Wingdings" panose="05000000000000000000" pitchFamily="2" charset="2"/>
              <a:buNone/>
            </a:pPr>
            <a:r>
              <a:rPr kumimoji="1" lang="zh-CN" altLang="en-US" sz="12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在实际的操作中想要剔除退化函数并不容易，需要对退化函数进行估计</a:t>
            </a:r>
            <a:endParaRPr kumimoji="1" lang="en-US" altLang="zh-CN" sz="12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0" indent="0" fontAlgn="auto">
              <a:buFont typeface="Wingdings" panose="05000000000000000000" pitchFamily="2" charset="2"/>
              <a:buNone/>
            </a:pPr>
            <a:r>
              <a:rPr kumimoji="1" lang="zh-CN" altLang="en-US" sz="12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观察法：信号强：高对比度区域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在线性模型中，点扩散函数是对图像中的模糊进行建模。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611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14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Estimating the degradation function by modeling</a:t>
            </a:r>
          </a:p>
          <a:p>
            <a:r>
              <a:rPr lang="zh-CN" altLang="en-US" dirty="0"/>
              <a:t>例如</a:t>
            </a:r>
            <a:r>
              <a:rPr lang="en-US" altLang="zh-CN" dirty="0" err="1"/>
              <a:t>Hufnagel</a:t>
            </a:r>
            <a:r>
              <a:rPr lang="zh-CN" altLang="en-US" dirty="0"/>
              <a:t>和</a:t>
            </a:r>
            <a:r>
              <a:rPr lang="en-US" altLang="zh-CN" dirty="0"/>
              <a:t>Stanley[1964]</a:t>
            </a:r>
            <a:r>
              <a:rPr lang="zh-CN" altLang="en-US" dirty="0"/>
              <a:t>提出的退化模型是基于大气湍流模型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47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12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即运动距离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347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即运动距离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458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逆滤波是最简单的复原方法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71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943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547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。全逆波效果更差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。因为频率</a:t>
            </a:r>
            <a:r>
              <a:rPr lang="en-US" altLang="zh-CN" dirty="0"/>
              <a:t>40</a:t>
            </a:r>
            <a:r>
              <a:rPr lang="zh-CN" altLang="en-US" dirty="0"/>
              <a:t>之外的图像没复原，所以整个图像还是不清晰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54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D.</a:t>
            </a:r>
            <a:r>
              <a:rPr lang="zh-CN" altLang="en-US" dirty="0"/>
              <a:t> 存在</a:t>
            </a:r>
            <a:r>
              <a:rPr lang="en-US" altLang="zh-CN" dirty="0"/>
              <a:t>H(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很小的情况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593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7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逆滤波并不考虑噪声的统计特性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12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逆滤波并不考虑噪声的统计特性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92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最小均方误差滤波就可以考虑当</a:t>
            </a:r>
            <a:r>
              <a:rPr lang="en-US" altLang="zh-CN" dirty="0"/>
              <a:t>H</a:t>
            </a:r>
            <a:r>
              <a:rPr lang="zh-CN" altLang="en-US" dirty="0"/>
              <a:t>（</a:t>
            </a:r>
            <a:r>
              <a:rPr lang="en-US" altLang="zh-CN" dirty="0"/>
              <a:t>u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）很小的情况，因为分子分母可以约去，除非</a:t>
            </a:r>
            <a:r>
              <a:rPr lang="en-US" altLang="zh-CN" dirty="0" err="1"/>
              <a:t>S_eta</a:t>
            </a:r>
            <a:r>
              <a:rPr lang="zh-CN" altLang="en-US" dirty="0"/>
              <a:t>与</a:t>
            </a:r>
            <a:r>
              <a:rPr lang="en-US" altLang="zh-CN" dirty="0"/>
              <a:t>H</a:t>
            </a:r>
            <a:r>
              <a:rPr lang="zh-CN" altLang="en-US" dirty="0"/>
              <a:t>都为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913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327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893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84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75C96-EF6E-40C4-B8E9-F87A93C60C0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451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不再是单一的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03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53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813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许多类型的退化可近似为线性位置不变过程，因此可以用线性系统理论来进行图像复原。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753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p.dit.ie/bmacnamee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4400550"/>
            <a:ext cx="6400800" cy="123825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0" y="6465888"/>
            <a:ext cx="9144000" cy="39211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Course Website: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  <a:hlinkClick r:id="rId2"/>
              </a:rPr>
              <a:t>http://www.comp.dit.ie/bmacnamee</a:t>
            </a: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696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  <a:defRPr b="1">
                <a:latin typeface="Centaur" panose="02030504050205020304" pitchFamily="18" charset="0"/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4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图像复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2B7F91"/>
          </a:solidFill>
        </p:spPr>
        <p:txBody>
          <a:bodyPr/>
          <a:lstStyle>
            <a:lvl1pPr>
              <a:defRPr sz="4000" baseline="0"/>
            </a:lvl1pPr>
          </a:lstStyle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图像复原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  <a:defRPr sz="2400" baseline="0">
                <a:latin typeface="Garamond" panose="02020404030301010803" pitchFamily="18" charset="0"/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 baseline="0">
                <a:latin typeface="Garamond" panose="02020404030301010803" pitchFamily="18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 baseline="0">
                <a:latin typeface="Garamond" panose="02020404030301010803" pitchFamily="18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 baseline="0">
                <a:latin typeface="Garamond" panose="02020404030301010803" pitchFamily="18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6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5524500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  <a:lvl2pPr>
              <a:defRPr>
                <a:latin typeface="Bell MT" panose="02020503060305020303" pitchFamily="18" charset="0"/>
              </a:defRPr>
            </a:lvl2pPr>
            <a:lvl3pPr>
              <a:defRPr>
                <a:latin typeface="Bell MT" panose="02020503060305020303" pitchFamily="18" charset="0"/>
              </a:defRPr>
            </a:lvl3pPr>
            <a:lvl4pPr>
              <a:defRPr>
                <a:latin typeface="Bell MT" panose="02020503060305020303" pitchFamily="18" charset="0"/>
              </a:defRPr>
            </a:lvl4pPr>
            <a:lvl5pPr>
              <a:defRPr>
                <a:latin typeface="Bell MT" panose="02020503060305020303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245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38175" y="0"/>
            <a:ext cx="8505825" cy="1231900"/>
          </a:xfrm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04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353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1876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56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3347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295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18400" y="0"/>
            <a:ext cx="1625600" cy="6858000"/>
          </a:xfrm>
          <a:solidFill>
            <a:srgbClr val="053E49"/>
          </a:solidFill>
          <a:ln>
            <a:solidFill>
              <a:srgbClr val="2B7F91"/>
            </a:solidFill>
          </a:ln>
        </p:spPr>
        <p:txBody>
          <a:bodyPr vert="eaVert" anchor="ctr" anchorCtr="1"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0"/>
            <a:ext cx="6591300" cy="6858000"/>
          </a:xfrm>
        </p:spPr>
        <p:txBody>
          <a:bodyPr vert="horz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0234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0" y="19050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0" y="40386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294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1E6F348-9915-4017-A0AF-D71F2F0A1724}" type="slidenum">
              <a:rPr lang="he-IL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086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609600"/>
            <a:ext cx="623368" cy="5867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eaVert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988" y="738395"/>
            <a:ext cx="598544" cy="5560820"/>
          </a:xfrm>
        </p:spPr>
        <p:txBody>
          <a:bodyPr vert="eaVert" anchor="ctr" anchorCtr="0">
            <a:noAutofit/>
          </a:bodyPr>
          <a:lstStyle>
            <a:lvl1pPr algn="l">
              <a:buNone/>
              <a:defRPr sz="2600" b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sz="quarter" idx="1"/>
          </p:nvPr>
        </p:nvSpPr>
        <p:spPr>
          <a:xfrm>
            <a:off x="928168" y="622571"/>
            <a:ext cx="7892304" cy="573228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10" name="椭圆 9"/>
          <p:cNvSpPr/>
          <p:nvPr/>
        </p:nvSpPr>
        <p:spPr>
          <a:xfrm>
            <a:off x="827584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22072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rgbClr val="2B7F9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000000"/>
                </a:solidFill>
              </a:rPr>
              <a:pPr/>
              <a:t>2024/4/15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903784" y="312737"/>
            <a:ext cx="457200" cy="4413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83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48EECE3-0FF8-4872-BCF6-0E17DA0B878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17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C76DDD-8E36-4E9E-8FBC-9380EF5CA4F9}" type="datetimeFigureOut">
              <a:rPr lang="zh-CN" altLang="en-US" smtClean="0"/>
              <a:t>2024/4/15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E2F6D-F271-49B9-B5AB-1A6F0D549A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639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7A41D-5AE0-4EAA-A7E8-7C005309387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0"/>
            <a:ext cx="657225" cy="1228725"/>
          </a:xfrm>
          <a:prstGeom prst="rect">
            <a:avLst/>
          </a:prstGeom>
          <a:solidFill>
            <a:srgbClr val="053E49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fld id="{6D13C176-406F-4B1A-BA78-656BAB1AA59F}" type="slidenum">
              <a:rPr lang="en-US" altLang="zh-CN" smtClean="0">
                <a:solidFill>
                  <a:srgbClr val="FFFFFF"/>
                </a:solidFill>
                <a:ea typeface="宋体" panose="02010600030101010101" pitchFamily="2" charset="-122"/>
              </a:rPr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altLang="zh-CN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78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r" rtl="0" fontAlgn="base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88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075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4306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5" Type="http://schemas.openxmlformats.org/officeDocument/2006/relationships/image" Target="../media/image21.jpeg"/><Relationship Id="rId4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jpe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1.jpeg"/><Relationship Id="rId7" Type="http://schemas.openxmlformats.org/officeDocument/2006/relationships/image" Target="../media/image33.w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4.png"/><Relationship Id="rId7" Type="http://schemas.openxmlformats.org/officeDocument/2006/relationships/image" Target="../media/image37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0.png"/><Relationship Id="rId4" Type="http://schemas.openxmlformats.org/officeDocument/2006/relationships/image" Target="../media/image2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B22A830-B3B6-5FBB-5091-5A8F5C6FC6D6}"/>
              </a:ext>
            </a:extLst>
          </p:cNvPr>
          <p:cNvSpPr/>
          <p:nvPr/>
        </p:nvSpPr>
        <p:spPr>
          <a:xfrm>
            <a:off x="0" y="-26378"/>
            <a:ext cx="9144000" cy="494127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 26"/>
          <p:cNvGrpSpPr/>
          <p:nvPr/>
        </p:nvGrpSpPr>
        <p:grpSpPr>
          <a:xfrm>
            <a:off x="1309670" y="5886856"/>
            <a:ext cx="6986498" cy="738289"/>
            <a:chOff x="1584506" y="5896006"/>
            <a:chExt cx="6986498" cy="738289"/>
          </a:xfrm>
        </p:grpSpPr>
        <p:sp>
          <p:nvSpPr>
            <p:cNvPr id="20" name="副标题 2"/>
            <p:cNvSpPr txBox="1"/>
            <p:nvPr/>
          </p:nvSpPr>
          <p:spPr>
            <a:xfrm>
              <a:off x="1584506" y="5896006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chemeClr val="accent2">
                      <a:lumMod val="75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南京信息工程大学</a:t>
              </a:r>
            </a:p>
          </p:txBody>
        </p:sp>
        <p:sp>
          <p:nvSpPr>
            <p:cNvPr id="24" name="副标题 2"/>
            <p:cNvSpPr txBox="1"/>
            <p:nvPr/>
          </p:nvSpPr>
          <p:spPr>
            <a:xfrm>
              <a:off x="1699149" y="6280028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solidFill>
                    <a:srgbClr val="3C6488"/>
                  </a:solidFill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</a:rPr>
                <a:t>Nanjing University of Information Science and Technology</a:t>
              </a:r>
              <a:endParaRPr lang="zh-CN" altLang="en-US" sz="1800" dirty="0">
                <a:solidFill>
                  <a:srgbClr val="3C6488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900" y="1324819"/>
            <a:ext cx="9232900" cy="1223745"/>
          </a:xfrm>
          <a:solidFill>
            <a:schemeClr val="bg1">
              <a:alpha val="30000"/>
            </a:schemeClr>
          </a:solidFill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1570" y="5414026"/>
            <a:ext cx="6871855" cy="795536"/>
          </a:xfrm>
          <a:noFill/>
        </p:spPr>
        <p:txBody>
          <a:bodyPr>
            <a:noAutofit/>
          </a:bodyPr>
          <a:lstStyle/>
          <a:p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第</a:t>
            </a:r>
            <a:r>
              <a:rPr lang="en-US" altLang="zh-CN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5</a:t>
            </a:r>
            <a:r>
              <a:rPr lang="zh-CN" altLang="en-US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章 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- 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图像复原与重建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25" y="5535177"/>
            <a:ext cx="875116" cy="8559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C9475D-32C0-0E06-6633-45250559F3F7}"/>
              </a:ext>
            </a:extLst>
          </p:cNvPr>
          <p:cNvSpPr/>
          <p:nvPr/>
        </p:nvSpPr>
        <p:spPr>
          <a:xfrm rot="2696006">
            <a:off x="3770155" y="3709790"/>
            <a:ext cx="1320759" cy="1320759"/>
          </a:xfrm>
          <a:prstGeom prst="rect">
            <a:avLst/>
          </a:prstGeom>
          <a:noFill/>
          <a:ln w="63500"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69ACC4-DFCB-6ACC-B13D-76C51EB7064F}"/>
              </a:ext>
            </a:extLst>
          </p:cNvPr>
          <p:cNvSpPr/>
          <p:nvPr/>
        </p:nvSpPr>
        <p:spPr>
          <a:xfrm rot="2696006">
            <a:off x="3938998" y="3708437"/>
            <a:ext cx="1320759" cy="1320759"/>
          </a:xfrm>
          <a:prstGeom prst="rect">
            <a:avLst/>
          </a:prstGeom>
          <a:noFill/>
          <a:ln w="254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FA87F-93DE-77E4-A3DE-9246DCA8CE28}"/>
              </a:ext>
            </a:extLst>
          </p:cNvPr>
          <p:cNvCxnSpPr>
            <a:cxnSpLocks/>
          </p:cNvCxnSpPr>
          <p:nvPr/>
        </p:nvCxnSpPr>
        <p:spPr>
          <a:xfrm flipH="1">
            <a:off x="0" y="4371869"/>
            <a:ext cx="31740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C3BE42-0010-5792-CD7E-BEF0F1464B8B}"/>
              </a:ext>
            </a:extLst>
          </p:cNvPr>
          <p:cNvCxnSpPr>
            <a:cxnSpLocks/>
          </p:cNvCxnSpPr>
          <p:nvPr/>
        </p:nvCxnSpPr>
        <p:spPr>
          <a:xfrm flipH="1">
            <a:off x="5882050" y="4371866"/>
            <a:ext cx="32619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A565EE4B-8DDF-1BE6-1DAB-25D3DF776065}"/>
              </a:ext>
            </a:extLst>
          </p:cNvPr>
          <p:cNvSpPr txBox="1">
            <a:spLocks/>
          </p:cNvSpPr>
          <p:nvPr/>
        </p:nvSpPr>
        <p:spPr>
          <a:xfrm>
            <a:off x="0" y="2658721"/>
            <a:ext cx="9144000" cy="66488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Digital Image Processing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SimHei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F3C5571-429D-C981-EC08-589C47B69105}"/>
              </a:ext>
            </a:extLst>
          </p:cNvPr>
          <p:cNvCxnSpPr>
            <a:cxnSpLocks/>
          </p:cNvCxnSpPr>
          <p:nvPr/>
        </p:nvCxnSpPr>
        <p:spPr>
          <a:xfrm flipH="1">
            <a:off x="0" y="4425735"/>
            <a:ext cx="31740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BF40FAA-8777-3FD1-C785-70B67C5B542F}"/>
              </a:ext>
            </a:extLst>
          </p:cNvPr>
          <p:cNvCxnSpPr>
            <a:cxnSpLocks/>
          </p:cNvCxnSpPr>
          <p:nvPr/>
        </p:nvCxnSpPr>
        <p:spPr>
          <a:xfrm flipH="1">
            <a:off x="5882050" y="4425732"/>
            <a:ext cx="3261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228530" y="3168761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估计退化函数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669655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估计图像复原中的退化函数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charset="0"/>
                        <a:sym typeface="+mn-ea"/>
                      </a:rPr>
                      <m:t>ℋ</m:t>
                    </m:r>
                  </m:oMath>
                </a14:m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观察法</a:t>
                </a:r>
                <a:endParaRPr kumimoji="1"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从图像信号很强的区域采集信息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一般只能进行比较简单的估计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实验法</a:t>
                </a:r>
                <a:endParaRPr kumimoji="1"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当实验设备与退化图像的设备相似时，通过设置系统参数获取类似的退化图像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建模法</a:t>
                </a:r>
                <a:endParaRPr kumimoji="1"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根据不同设备环境的特性建立退化模型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需要一定的先验知识，具有较强的针对性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669655" cy="4401205"/>
              </a:xfrm>
              <a:prstGeom prst="rect">
                <a:avLst/>
              </a:prstGeom>
              <a:blipFill>
                <a:blip r:embed="rId4"/>
                <a:stretch>
                  <a:fillRect l="-1266" t="-1801" b="-2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估计退化函数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277235" y="47752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Estimating the Degradation Function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 descr="Gaussian PSF frequency respon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2539" y="3493050"/>
            <a:ext cx="3120000" cy="2340000"/>
          </a:xfrm>
          <a:prstGeom prst="rect">
            <a:avLst/>
          </a:prstGeom>
          <a:noFill/>
        </p:spPr>
      </p:pic>
      <p:pic>
        <p:nvPicPr>
          <p:cNvPr id="16" name="Picture 2" descr="Gaussian PS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3493050"/>
            <a:ext cx="3071250" cy="2340000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2238376"/>
          </a:xfrm>
        </p:spPr>
        <p:txBody>
          <a:bodyPr/>
          <a:lstStyle/>
          <a:p>
            <a:pPr marL="457200" lvl="1" indent="-457200">
              <a:buClr>
                <a:srgbClr val="053E49"/>
              </a:buClr>
              <a:buFont typeface="Wingdings 2" panose="05020102010507070707" pitchFamily="18" charset="2"/>
              <a:buChar char=""/>
            </a:pPr>
            <a:r>
              <a:rPr lang="zh-CN" altLang="en-US" sz="2600" b="1" dirty="0">
                <a:solidFill>
                  <a:srgbClr val="7D2E8F"/>
                </a:solidFill>
                <a:latin typeface="+mn-ea"/>
              </a:rPr>
              <a:t>高斯模糊</a:t>
            </a:r>
            <a:r>
              <a:rPr lang="zh-CN" altLang="en-US" sz="2600" b="1" dirty="0"/>
              <a:t>是许多光学成像系统最常见的降质函数，标准差为   的高斯模糊的点扩散函数定义为</a:t>
            </a:r>
            <a:endParaRPr lang="en-US" altLang="zh-CN" sz="2600" b="1" dirty="0"/>
          </a:p>
          <a:p>
            <a:pPr marL="0" lvl="1" indent="0">
              <a:buClr>
                <a:srgbClr val="053E49"/>
              </a:buClr>
              <a:buNone/>
            </a:pPr>
            <a:endParaRPr lang="en-US" altLang="zh-CN" sz="1050" b="1" dirty="0"/>
          </a:p>
          <a:p>
            <a:pPr marL="457200" lvl="1" indent="-457200">
              <a:buClr>
                <a:srgbClr val="053E49"/>
              </a:buClr>
              <a:buFont typeface="Wingdings 2" panose="05020102010507070707" pitchFamily="18" charset="2"/>
              <a:buChar char=""/>
            </a:pPr>
            <a:r>
              <a:rPr lang="zh-CN" altLang="en-US" sz="2600" b="1" dirty="0"/>
              <a:t>长时间暴露在大气中会造成这种模糊。</a:t>
            </a:r>
            <a:endParaRPr lang="en-US" altLang="zh-CN" sz="2600" b="1" dirty="0"/>
          </a:p>
          <a:p>
            <a:pPr marL="865187" lvl="2" indent="-457200">
              <a:buClr>
                <a:srgbClr val="053E49"/>
              </a:buClr>
              <a:buFont typeface="Garamond" pitchFamily="18" charset="0"/>
              <a:buChar char="–"/>
            </a:pPr>
            <a:endParaRPr lang="en-US" altLang="zh-CN" sz="2600" b="1" dirty="0"/>
          </a:p>
        </p:txBody>
      </p:sp>
      <p:graphicFrame>
        <p:nvGraphicFramePr>
          <p:cNvPr id="202759" name="Object 7"/>
          <p:cNvGraphicFramePr>
            <a:graphicFrameLocks noChangeAspect="1"/>
          </p:cNvGraphicFramePr>
          <p:nvPr/>
        </p:nvGraphicFramePr>
        <p:xfrm>
          <a:off x="2374900" y="1993900"/>
          <a:ext cx="1778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84320" imgH="196920" progId="Equation.Ribbit">
                  <p:embed/>
                </p:oleObj>
              </mc:Choice>
              <mc:Fallback>
                <p:oleObj name="Formula" r:id="rId5" imgW="184320" imgH="196920" progId="Equation.Ribbit">
                  <p:embed/>
                  <p:pic>
                    <p:nvPicPr>
                      <p:cNvPr id="2027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1993900"/>
                        <a:ext cx="1778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内容占位符 2"/>
          <p:cNvSpPr txBox="1">
            <a:spLocks/>
          </p:cNvSpPr>
          <p:nvPr/>
        </p:nvSpPr>
        <p:spPr>
          <a:xfrm>
            <a:off x="943078" y="6409607"/>
            <a:ext cx="7285178" cy="430917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BE0E3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高斯模糊的点扩散函数及其频率响应函数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31289" y="6071588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点扩散函数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x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,</a:t>
            </a:r>
            <a:r>
              <a:rPr kumimoji="0" lang="en-US" altLang="zh-CN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69425" y="6071588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频率响应函数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u,v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415C913-80AA-3AF1-3375-4167917D27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93CFDE12-C56D-53C2-DEB4-2F114B972CCD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0683E32F-5BA8-AEB2-F057-D9F1A5BB53B4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高斯模糊</a:t>
            </a:r>
          </a:p>
        </p:txBody>
      </p:sp>
      <p:cxnSp>
        <p:nvCxnSpPr>
          <p:cNvPr id="28" name="直线连接符 4">
            <a:extLst>
              <a:ext uri="{FF2B5EF4-FFF2-40B4-BE49-F238E27FC236}">
                <a16:creationId xmlns:a16="http://schemas.microsoft.com/office/drawing/2014/main" id="{757EDE24-7299-3D81-EA84-342366493C84}"/>
              </a:ext>
            </a:extLst>
          </p:cNvPr>
          <p:cNvCxnSpPr/>
          <p:nvPr/>
        </p:nvCxnSpPr>
        <p:spPr>
          <a:xfrm>
            <a:off x="2783939" y="47752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38819B93-AB75-D0D4-B572-C4038D30900C}"/>
              </a:ext>
            </a:extLst>
          </p:cNvPr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Gaussian Blur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例如，</a:t>
            </a:r>
            <a:r>
              <a:rPr lang="en-GB" altLang="zh-CN" sz="2800" dirty="0"/>
              <a:t>Hufnagel</a:t>
            </a:r>
            <a:r>
              <a:rPr lang="zh-CN" altLang="en-US" sz="2800" dirty="0"/>
              <a:t>和</a:t>
            </a:r>
            <a:r>
              <a:rPr lang="en-GB" altLang="zh-CN" sz="2800" dirty="0"/>
              <a:t>Stanley [1964]</a:t>
            </a:r>
            <a:r>
              <a:rPr lang="zh-CN" altLang="en-US" sz="2800" dirty="0"/>
              <a:t>提出的退化模型是基于大气湍流的物理特征
</a:t>
            </a:r>
          </a:p>
        </p:txBody>
      </p:sp>
      <p:graphicFrame>
        <p:nvGraphicFramePr>
          <p:cNvPr id="921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404038"/>
              </p:ext>
            </p:extLst>
          </p:nvPr>
        </p:nvGraphicFramePr>
        <p:xfrm>
          <a:off x="2895643" y="2495491"/>
          <a:ext cx="3369042" cy="693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4838" imgH="266584" progId="Equation.DSMT4">
                  <p:embed/>
                </p:oleObj>
              </mc:Choice>
              <mc:Fallback>
                <p:oleObj name="Equation" r:id="rId3" imgW="1294838" imgH="266584" progId="Equation.DSMT4">
                  <p:embed/>
                  <p:pic>
                    <p:nvPicPr>
                      <p:cNvPr id="921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43" y="2495491"/>
                        <a:ext cx="3369042" cy="6936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16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34" y="3429000"/>
            <a:ext cx="3787731" cy="284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420DF7-5B7D-03D1-9E7B-ED612B2A64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176968-22F6-D110-FD5C-9B6AE31FFF3C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4FB9E91-49C5-ABBE-4CB8-FDF98DE5DD76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高斯模糊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7E02614A-5F26-E357-411B-177BBDC2C8BA}"/>
              </a:ext>
            </a:extLst>
          </p:cNvPr>
          <p:cNvCxnSpPr/>
          <p:nvPr/>
        </p:nvCxnSpPr>
        <p:spPr>
          <a:xfrm>
            <a:off x="2783939" y="47752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CABA42D6-4566-9703-A765-6BFEDD50B1C0}"/>
              </a:ext>
            </a:extLst>
          </p:cNvPr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Gaussian Blur</a:t>
            </a:r>
          </a:p>
        </p:txBody>
      </p:sp>
    </p:spTree>
    <p:extLst>
      <p:ext uri="{BB962C8B-B14F-4D97-AF65-F5344CB8AC3E}">
        <p14:creationId xmlns:p14="http://schemas.microsoft.com/office/powerpoint/2010/main" val="213015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大气湍流模型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6A3683-9545-432D-BDD5-B3CB761FCF80}"/>
              </a:ext>
            </a:extLst>
          </p:cNvPr>
          <p:cNvSpPr txBox="1"/>
          <p:nvPr/>
        </p:nvSpPr>
        <p:spPr>
          <a:xfrm>
            <a:off x="-56957" y="6377442"/>
            <a:ext cx="360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中等湍流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0.001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62C5F9-6B49-41E7-A593-5FA653B327C9}"/>
              </a:ext>
            </a:extLst>
          </p:cNvPr>
          <p:cNvSpPr txBox="1"/>
          <p:nvPr/>
        </p:nvSpPr>
        <p:spPr>
          <a:xfrm>
            <a:off x="4734877" y="6362802"/>
            <a:ext cx="352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轻微湍流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0.00025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31942B-FD70-4A96-907E-29C974D0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55" y="4146716"/>
            <a:ext cx="4543515" cy="22717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B020DDA-AA1C-F643-D830-436CD7FD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36" y="1925584"/>
            <a:ext cx="4683996" cy="22510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B072613-5EED-510C-CBAB-750D40EEB92F}"/>
              </a:ext>
            </a:extLst>
          </p:cNvPr>
          <p:cNvSpPr txBox="1"/>
          <p:nvPr/>
        </p:nvSpPr>
        <p:spPr>
          <a:xfrm>
            <a:off x="5220970" y="1416991"/>
            <a:ext cx="352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剧烈湍流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0.0025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6103CD-B836-257C-D47B-9F5132EED3F1}"/>
              </a:ext>
            </a:extLst>
          </p:cNvPr>
          <p:cNvSpPr txBox="1"/>
          <p:nvPr/>
        </p:nvSpPr>
        <p:spPr>
          <a:xfrm>
            <a:off x="-577982" y="2910786"/>
            <a:ext cx="352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不可见湍流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40AFE6-DBFB-6068-50EC-C46376FD00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0FF6C3-BABE-D05D-D8A4-FDE15EF911B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F783D412-0856-0953-DDB3-EF151C5357F9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高斯模糊</a:t>
            </a:r>
          </a:p>
        </p:txBody>
      </p:sp>
      <p:cxnSp>
        <p:nvCxnSpPr>
          <p:cNvPr id="17" name="直线连接符 4">
            <a:extLst>
              <a:ext uri="{FF2B5EF4-FFF2-40B4-BE49-F238E27FC236}">
                <a16:creationId xmlns:a16="http://schemas.microsoft.com/office/drawing/2014/main" id="{F81308B9-88B9-6921-454A-8C850A3713BE}"/>
              </a:ext>
            </a:extLst>
          </p:cNvPr>
          <p:cNvCxnSpPr/>
          <p:nvPr/>
        </p:nvCxnSpPr>
        <p:spPr>
          <a:xfrm>
            <a:off x="2783939" y="47752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50AA75EF-5403-CE31-3988-32FA242ADF2F}"/>
              </a:ext>
            </a:extLst>
          </p:cNvPr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Gaussian Blur</a:t>
            </a:r>
          </a:p>
        </p:txBody>
      </p:sp>
    </p:spTree>
    <p:extLst>
      <p:ext uri="{BB962C8B-B14F-4D97-AF65-F5344CB8AC3E}">
        <p14:creationId xmlns:p14="http://schemas.microsoft.com/office/powerpoint/2010/main" val="73281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Out of focus PS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979" y="3717032"/>
            <a:ext cx="3102591" cy="2340000"/>
          </a:xfrm>
          <a:prstGeom prst="rect">
            <a:avLst/>
          </a:prstGeom>
          <a:noFill/>
        </p:spPr>
      </p:pic>
      <p:pic>
        <p:nvPicPr>
          <p:cNvPr id="19" name="Picture 1" descr="Out of focus PSF frequency respon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3717032"/>
            <a:ext cx="3120000" cy="2340000"/>
          </a:xfrm>
          <a:prstGeom prst="rect">
            <a:avLst/>
          </a:prstGeom>
          <a:noFill/>
        </p:spPr>
      </p:pic>
      <p:sp>
        <p:nvSpPr>
          <p:cNvPr id="20" name="内容占位符 2"/>
          <p:cNvSpPr txBox="1">
            <a:spLocks/>
          </p:cNvSpPr>
          <p:nvPr/>
        </p:nvSpPr>
        <p:spPr>
          <a:xfrm>
            <a:off x="932930" y="6473310"/>
            <a:ext cx="7929618" cy="30957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BE0E3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散焦模糊的点扩散函数及其频率响应函数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27538" y="6135291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点扩散函数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x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,</a:t>
            </a:r>
            <a:r>
              <a:rPr kumimoji="0" lang="en-US" altLang="zh-CN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59277" y="6135291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频率响应函数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u,v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103612"/>
          </a:xfrm>
        </p:spPr>
        <p:txBody>
          <a:bodyPr/>
          <a:lstStyle/>
          <a:p>
            <a:r>
              <a:rPr lang="zh-CN" altLang="en-US" sz="2600" b="1" dirty="0">
                <a:solidFill>
                  <a:srgbClr val="7D2E8F"/>
                </a:solidFill>
                <a:latin typeface="+mn-ea"/>
              </a:rPr>
              <a:t>散焦模糊</a:t>
            </a:r>
            <a:r>
              <a:rPr lang="zh-CN" altLang="en-US" sz="2600" b="1" dirty="0"/>
              <a:t>是光学仪器的聚焦不准造成的模糊，半径为</a:t>
            </a:r>
            <a:r>
              <a:rPr lang="en-US" altLang="zh-CN" sz="26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600" b="1" dirty="0"/>
              <a:t>的散焦模糊的点扩散函数定义为</a:t>
            </a:r>
            <a:endParaRPr lang="en-US" altLang="zh-CN" sz="2600" b="1" dirty="0"/>
          </a:p>
          <a:p>
            <a:endParaRPr lang="en-US" altLang="zh-CN" sz="2600" b="1" dirty="0"/>
          </a:p>
          <a:p>
            <a:endParaRPr lang="en-US" altLang="zh-CN" sz="2600" b="1" dirty="0"/>
          </a:p>
          <a:p>
            <a:r>
              <a:rPr lang="zh-CN" altLang="en-US" sz="2600" b="1" dirty="0"/>
              <a:t>光学系统散焦的</a:t>
            </a:r>
            <a:r>
              <a:rPr lang="en-US" altLang="zh-CN" sz="2600" b="1" dirty="0"/>
              <a:t>PSF</a:t>
            </a:r>
            <a:r>
              <a:rPr lang="zh-CN" altLang="en-US" sz="2600" b="1" dirty="0"/>
              <a:t>是一个均匀分布的圆形光斑。</a:t>
            </a:r>
          </a:p>
        </p:txBody>
      </p:sp>
      <p:graphicFrame>
        <p:nvGraphicFramePr>
          <p:cNvPr id="206861" name="Object 13"/>
          <p:cNvGraphicFramePr>
            <a:graphicFrameLocks noChangeAspect="1"/>
          </p:cNvGraphicFramePr>
          <p:nvPr/>
        </p:nvGraphicFramePr>
        <p:xfrm>
          <a:off x="2310707" y="2336066"/>
          <a:ext cx="41497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4156920" imgH="1008720" progId="Equation.Ribbit">
                  <p:embed/>
                </p:oleObj>
              </mc:Choice>
              <mc:Fallback>
                <p:oleObj name="Formula" r:id="rId4" imgW="4156920" imgH="1008720" progId="Equation.Ribbit">
                  <p:embed/>
                  <p:pic>
                    <p:nvPicPr>
                      <p:cNvPr id="20686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707" y="2336066"/>
                        <a:ext cx="4149725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0AC06B9B-E46E-5461-AA9E-0E6A23A796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867A3A-EB40-917C-EDD6-642060B49DA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07729E-D3DB-1902-9F35-76721A42ACE8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散焦模糊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E682C8A0-E6E0-596A-81F0-05FFAAF7C308}"/>
              </a:ext>
            </a:extLst>
          </p:cNvPr>
          <p:cNvCxnSpPr/>
          <p:nvPr/>
        </p:nvCxnSpPr>
        <p:spPr>
          <a:xfrm>
            <a:off x="2783939" y="47752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93875026-3C80-3686-90E8-D0401E96B4D6}"/>
              </a:ext>
            </a:extLst>
          </p:cNvPr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Defocus Blur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/>
          <p:cNvSpPr txBox="1">
            <a:spLocks/>
          </p:cNvSpPr>
          <p:nvPr/>
        </p:nvSpPr>
        <p:spPr>
          <a:xfrm>
            <a:off x="924015" y="5117284"/>
            <a:ext cx="7548169" cy="35719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BE0E3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散焦模糊图像及其傅里叶谱</a:t>
            </a:r>
          </a:p>
        </p:txBody>
      </p:sp>
      <p:pic>
        <p:nvPicPr>
          <p:cNvPr id="2051" name="Picture 3" descr="模糊图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472" y="2474077"/>
            <a:ext cx="2160000" cy="2160000"/>
          </a:xfrm>
          <a:prstGeom prst="rect">
            <a:avLst/>
          </a:prstGeom>
          <a:noFill/>
        </p:spPr>
      </p:pic>
      <p:pic>
        <p:nvPicPr>
          <p:cNvPr id="2050" name="Picture 2" descr="对数幅值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7242" y="2474078"/>
            <a:ext cx="2160000" cy="2160000"/>
          </a:xfrm>
          <a:prstGeom prst="rect">
            <a:avLst/>
          </a:prstGeom>
          <a:noFill/>
        </p:spPr>
      </p:pic>
      <p:pic>
        <p:nvPicPr>
          <p:cNvPr id="2049" name="Picture 1" descr="对数幅值图的傅里叶变换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6167" y="2474077"/>
            <a:ext cx="2160000" cy="216000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903821" y="4682985"/>
            <a:ext cx="20233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散焦模糊图像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=9)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81888" y="4682985"/>
            <a:ext cx="1816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图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(a)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的傅里叶谱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29767" y="4682985"/>
            <a:ext cx="1656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图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的傅里叶谱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A9D5DE-211A-3F8E-0887-C2CC0279D2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164406-1D6F-3B09-9B57-E6A34AF05967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1B73C96-690D-4EC9-98C9-470F16A0452F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散焦模糊</a:t>
            </a:r>
          </a:p>
        </p:txBody>
      </p:sp>
      <p:cxnSp>
        <p:nvCxnSpPr>
          <p:cNvPr id="6" name="直线连接符 4">
            <a:extLst>
              <a:ext uri="{FF2B5EF4-FFF2-40B4-BE49-F238E27FC236}">
                <a16:creationId xmlns:a16="http://schemas.microsoft.com/office/drawing/2014/main" id="{BD9F0369-F783-EEEF-9952-00F095AE5344}"/>
              </a:ext>
            </a:extLst>
          </p:cNvPr>
          <p:cNvCxnSpPr/>
          <p:nvPr/>
        </p:nvCxnSpPr>
        <p:spPr>
          <a:xfrm>
            <a:off x="2783939" y="47752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F4CF73A7-DDEA-C92A-BA5F-8D6B1B508277}"/>
              </a:ext>
            </a:extLst>
          </p:cNvPr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Defocus Blur</a:t>
            </a:r>
          </a:p>
        </p:txBody>
      </p:sp>
    </p:spTree>
    <p:extLst>
      <p:ext uri="{BB962C8B-B14F-4D97-AF65-F5344CB8AC3E}">
        <p14:creationId xmlns:p14="http://schemas.microsoft.com/office/powerpoint/2010/main" val="322487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 descr="Motion PSF frequency respo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9875" y="4137660"/>
            <a:ext cx="2560312" cy="1920234"/>
          </a:xfrm>
          <a:prstGeom prst="rect">
            <a:avLst/>
          </a:prstGeom>
          <a:noFill/>
        </p:spPr>
      </p:pic>
      <p:pic>
        <p:nvPicPr>
          <p:cNvPr id="14" name="Picture 2" descr="Motion PS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2670" y="4176831"/>
            <a:ext cx="2606034" cy="1920234"/>
          </a:xfrm>
          <a:prstGeom prst="rect">
            <a:avLst/>
          </a:prstGeom>
          <a:noFill/>
        </p:spPr>
      </p:pic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2095500"/>
          </a:xfrm>
        </p:spPr>
        <p:txBody>
          <a:bodyPr/>
          <a:lstStyle/>
          <a:p>
            <a:r>
              <a:rPr lang="zh-CN" altLang="en-US" sz="2600" b="1" dirty="0">
                <a:solidFill>
                  <a:srgbClr val="7D2E8F"/>
                </a:solidFill>
                <a:latin typeface="+mn-ea"/>
              </a:rPr>
              <a:t>运动模糊</a:t>
            </a:r>
            <a:r>
              <a:rPr lang="zh-CN" altLang="en-US" sz="2600" b="1" dirty="0"/>
              <a:t>是成像仪器或物体在移动中曝光造成的模糊，方向角度为  、运动距离为</a:t>
            </a:r>
            <a:r>
              <a:rPr lang="en-US" altLang="zh-CN" sz="26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600" b="1" dirty="0"/>
              <a:t>个像素的运动模糊点扩散函数定义为</a:t>
            </a:r>
            <a:endParaRPr lang="en-US" altLang="zh-CN" sz="2600" b="1" dirty="0"/>
          </a:p>
          <a:p>
            <a:endParaRPr lang="en-US" altLang="zh-CN" sz="2600" b="1" dirty="0"/>
          </a:p>
          <a:p>
            <a:r>
              <a:rPr lang="zh-CN" altLang="en-US" sz="2600" b="1" dirty="0"/>
              <a:t>物体与成像系统相对运动的</a:t>
            </a:r>
            <a:r>
              <a:rPr lang="en-US" altLang="zh-CN" sz="2600" b="1" dirty="0"/>
              <a:t>PSF</a:t>
            </a:r>
            <a:r>
              <a:rPr lang="zh-CN" altLang="en-US" sz="2600" b="1" dirty="0"/>
              <a:t>是一个均匀分布的角度为 的带状光斑。</a:t>
            </a: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863345" y="6431798"/>
            <a:ext cx="7929618" cy="30957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BE0E3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运动模糊的点扩散函数及其频率响应函数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63742" y="6093779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点扩散函数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x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,</a:t>
            </a:r>
            <a:r>
              <a:rPr kumimoji="0" lang="en-US" altLang="zh-CN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21200" y="6093779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频率响应函数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u,v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graphicFrame>
        <p:nvGraphicFramePr>
          <p:cNvPr id="207875" name="Object 3"/>
          <p:cNvGraphicFramePr>
            <a:graphicFrameLocks noChangeAspect="1"/>
          </p:cNvGraphicFramePr>
          <p:nvPr/>
        </p:nvGraphicFramePr>
        <p:xfrm>
          <a:off x="3347864" y="1963049"/>
          <a:ext cx="1524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6160" imgH="287280" progId="Equation.Ribbit">
                  <p:embed/>
                </p:oleObj>
              </mc:Choice>
              <mc:Fallback>
                <p:oleObj name="Formula" r:id="rId4" imgW="146160" imgH="287280" progId="Equation.Ribbit">
                  <p:embed/>
                  <p:pic>
                    <p:nvPicPr>
                      <p:cNvPr id="2078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1963049"/>
                        <a:ext cx="15240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77" name="Object 5"/>
          <p:cNvGraphicFramePr>
            <a:graphicFrameLocks noChangeAspect="1"/>
          </p:cNvGraphicFramePr>
          <p:nvPr/>
        </p:nvGraphicFramePr>
        <p:xfrm>
          <a:off x="1619672" y="2722911"/>
          <a:ext cx="6196012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200280" imgH="820440" progId="Equation.Ribbit">
                  <p:embed/>
                </p:oleObj>
              </mc:Choice>
              <mc:Fallback>
                <p:oleObj name="Formula" r:id="rId6" imgW="6200280" imgH="820440" progId="Equation.Ribbit">
                  <p:embed/>
                  <p:pic>
                    <p:nvPicPr>
                      <p:cNvPr id="2078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722911"/>
                        <a:ext cx="6196012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1619672" y="3999520"/>
          <a:ext cx="1524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6160" imgH="287280" progId="Equation.Ribbit">
                  <p:embed/>
                </p:oleObj>
              </mc:Choice>
              <mc:Fallback>
                <p:oleObj name="Formula" r:id="rId4" imgW="146160" imgH="287280" progId="Equation.Ribbit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999520"/>
                        <a:ext cx="15240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F384459-1E2D-C07C-1967-AA6E9F1EBB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9A1166-B0AF-4A85-0858-72F1C7F9E764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0A45888-A5C0-0A7A-D3FA-1239C1D0E8A4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运动模糊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9F26AEA3-9661-E5CB-5B09-B029272E6258}"/>
              </a:ext>
            </a:extLst>
          </p:cNvPr>
          <p:cNvCxnSpPr/>
          <p:nvPr/>
        </p:nvCxnSpPr>
        <p:spPr>
          <a:xfrm>
            <a:off x="2783939" y="47752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6A448B00-2805-B1B3-4722-F6C29BE7AF8F}"/>
              </a:ext>
            </a:extLst>
          </p:cNvPr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Motion Blur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16"/>
          <p:cNvSpPr>
            <a:spLocks noGrp="1"/>
          </p:cNvSpPr>
          <p:nvPr>
            <p:ph idx="1"/>
          </p:nvPr>
        </p:nvSpPr>
        <p:spPr>
          <a:xfrm>
            <a:off x="444520" y="1288348"/>
            <a:ext cx="8537938" cy="2497492"/>
          </a:xfrm>
        </p:spPr>
        <p:txBody>
          <a:bodyPr/>
          <a:lstStyle/>
          <a:p>
            <a:r>
              <a:rPr lang="zh-CN" altLang="en-US" sz="2600" b="1" dirty="0"/>
              <a:t>运动模糊图像的傅里叶谱呈现等间距的条纹，模糊程度（即运动距离）越大，条纹间距越小。</a:t>
            </a:r>
            <a:endParaRPr lang="en-US" altLang="zh-CN" sz="2600" b="1" dirty="0"/>
          </a:p>
          <a:p>
            <a:r>
              <a:rPr lang="zh-CN" altLang="en-US" sz="2600" b="1" dirty="0"/>
              <a:t>对条纹图像做傅里叶变换，在运动方向上有一条明显的、垂直于条纹方向的亮线，该亮线与水平轴的角度是运动方向角度  。</a:t>
            </a:r>
          </a:p>
          <a:p>
            <a:endParaRPr lang="zh-CN" altLang="en-US" sz="2600" b="1" dirty="0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1938539" y="6511220"/>
            <a:ext cx="5905095" cy="35719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BE0E3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运动模糊图像及其傅里叶谱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4035" name="Picture 3" descr="模糊图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6385" y="3787440"/>
            <a:ext cx="2438400" cy="2438400"/>
          </a:xfrm>
          <a:prstGeom prst="rect">
            <a:avLst/>
          </a:prstGeom>
          <a:noFill/>
        </p:spPr>
      </p:pic>
      <p:pic>
        <p:nvPicPr>
          <p:cNvPr id="44034" name="Picture 2" descr="对数幅值图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653304" y="3787440"/>
            <a:ext cx="2438400" cy="2438400"/>
          </a:xfrm>
          <a:prstGeom prst="rect">
            <a:avLst/>
          </a:prstGeom>
          <a:noFill/>
        </p:spPr>
      </p:pic>
      <p:pic>
        <p:nvPicPr>
          <p:cNvPr id="44033" name="Picture 1" descr="对数幅值图的傅里叶变换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430224" y="3787440"/>
            <a:ext cx="2438400" cy="2438400"/>
          </a:xfrm>
          <a:prstGeom prst="rect">
            <a:avLst/>
          </a:prstGeom>
          <a:noFill/>
        </p:spPr>
      </p:pic>
      <p:graphicFrame>
        <p:nvGraphicFramePr>
          <p:cNvPr id="209921" name="Object 1"/>
          <p:cNvGraphicFramePr>
            <a:graphicFrameLocks noChangeAspect="1"/>
          </p:cNvGraphicFramePr>
          <p:nvPr/>
        </p:nvGraphicFramePr>
        <p:xfrm>
          <a:off x="3338513" y="3419475"/>
          <a:ext cx="149225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6160" imgH="287280" progId="Equation.Ribbit">
                  <p:embed/>
                </p:oleObj>
              </mc:Choice>
              <mc:Fallback>
                <p:oleObj name="Formula" r:id="rId6" imgW="146160" imgH="287280" progId="Equation.Ribbit">
                  <p:embed/>
                  <p:pic>
                    <p:nvPicPr>
                      <p:cNvPr id="20992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513" y="3419475"/>
                        <a:ext cx="149225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876237" y="6230640"/>
            <a:ext cx="24592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运动模糊图像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=9, </a:t>
            </a:r>
            <a:r>
              <a:rPr kumimoji="0" lang="el-GR" altLang="zh-CN" sz="1600" b="0" i="1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θ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=110)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41909" y="6222850"/>
            <a:ext cx="1881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图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(a)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的傅里叶谱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76256" y="6188576"/>
            <a:ext cx="18374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图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的傅里叶谱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486301-7F91-6C62-97B4-B248B66E91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72E50C7-F908-CE44-4332-ABE9B042B2C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A6C7253-D65E-C093-FEC8-7DCFAA7AB695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</a:rPr>
              <a:t>运动模糊</a:t>
            </a:r>
          </a:p>
        </p:txBody>
      </p:sp>
      <p:cxnSp>
        <p:nvCxnSpPr>
          <p:cNvPr id="6" name="直线连接符 4">
            <a:extLst>
              <a:ext uri="{FF2B5EF4-FFF2-40B4-BE49-F238E27FC236}">
                <a16:creationId xmlns:a16="http://schemas.microsoft.com/office/drawing/2014/main" id="{4E52A582-C10A-D973-8E9D-EEF5A14F4B42}"/>
              </a:ext>
            </a:extLst>
          </p:cNvPr>
          <p:cNvCxnSpPr/>
          <p:nvPr/>
        </p:nvCxnSpPr>
        <p:spPr>
          <a:xfrm>
            <a:off x="2783939" y="477520"/>
            <a:ext cx="258953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453A5669-C0C8-7D4B-7679-CE7EF8F9644B}"/>
              </a:ext>
            </a:extLst>
          </p:cNvPr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Motion Blur</a:t>
            </a:r>
          </a:p>
        </p:txBody>
      </p:sp>
    </p:spTree>
    <p:extLst>
      <p:ext uri="{BB962C8B-B14F-4D97-AF65-F5344CB8AC3E}">
        <p14:creationId xmlns:p14="http://schemas.microsoft.com/office/powerpoint/2010/main" val="7332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16"/>
          <p:cNvSpPr>
            <a:spLocks noGrp="1"/>
          </p:cNvSpPr>
          <p:nvPr>
            <p:ph idx="1"/>
          </p:nvPr>
        </p:nvSpPr>
        <p:spPr>
          <a:xfrm>
            <a:off x="444520" y="1288348"/>
            <a:ext cx="8537938" cy="3175620"/>
          </a:xfrm>
        </p:spPr>
        <p:txBody>
          <a:bodyPr/>
          <a:lstStyle/>
          <a:p>
            <a:r>
              <a:rPr lang="zh-CN" altLang="en-US" sz="2600" b="1" dirty="0"/>
              <a:t>若图像二维离散傅里叶变换的频率矩形尺寸</a:t>
            </a:r>
            <a:r>
              <a:rPr lang="zh-CN" altLang="en-US" sz="2600" b="1" dirty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2600" b="1" i="1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zh-CN" altLang="en-US" sz="26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600" b="1" dirty="0"/>
              <a:t>对于离散的数字图像，运动距离</a:t>
            </a:r>
            <a:r>
              <a:rPr lang="en-US" altLang="zh-CN" sz="2600" i="1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600" b="1" dirty="0"/>
              <a:t>与条纹间距</a:t>
            </a:r>
            <a:r>
              <a:rPr lang="en-US" altLang="zh-CN" sz="26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600" b="1" dirty="0"/>
              <a:t>的关系为</a:t>
            </a:r>
          </a:p>
          <a:p>
            <a:endParaRPr lang="zh-CN" altLang="en-US" sz="2600" b="1" dirty="0"/>
          </a:p>
        </p:txBody>
      </p:sp>
      <p:pic>
        <p:nvPicPr>
          <p:cNvPr id="44034" name="Picture 2" descr="对数幅值图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99393" y="3351057"/>
            <a:ext cx="2438400" cy="2438400"/>
          </a:xfrm>
          <a:prstGeom prst="rect">
            <a:avLst/>
          </a:prstGeom>
          <a:noFill/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74320" lvl="0" indent="-274320"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运动模糊图像及其傅里叶谱</a:t>
            </a:r>
            <a:endParaRPr lang="zh-CN" altLang="en-US" dirty="0">
              <a:solidFill>
                <a:schemeClr val="tx1"/>
              </a:solidFill>
              <a:latin typeface="黑体" pitchFamily="2" charset="-122"/>
              <a:ea typeface="黑体" pitchFamily="2" charset="-122"/>
              <a:cs typeface="Times New Roman" pitchFamily="18" charset="0"/>
            </a:endParaRPr>
          </a:p>
        </p:txBody>
      </p:sp>
      <p:graphicFrame>
        <p:nvGraphicFramePr>
          <p:cNvPr id="209923" name="Object 3"/>
          <p:cNvGraphicFramePr>
            <a:graphicFrameLocks noChangeAspect="1"/>
          </p:cNvGraphicFramePr>
          <p:nvPr/>
        </p:nvGraphicFramePr>
        <p:xfrm>
          <a:off x="3779912" y="2532412"/>
          <a:ext cx="14509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47920" imgH="348120" progId="Equation.Ribbit">
                  <p:embed/>
                </p:oleObj>
              </mc:Choice>
              <mc:Fallback>
                <p:oleObj name="Formula" r:id="rId4" imgW="1447920" imgH="348120" progId="Equation.Ribbit">
                  <p:embed/>
                  <p:pic>
                    <p:nvPicPr>
                      <p:cNvPr id="2099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2532412"/>
                        <a:ext cx="1450975" cy="350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5796136" y="6123983"/>
            <a:ext cx="1570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灰度值累加图</a:t>
            </a:r>
          </a:p>
        </p:txBody>
      </p:sp>
      <p:sp>
        <p:nvSpPr>
          <p:cNvPr id="19" name="矩形 18"/>
          <p:cNvSpPr/>
          <p:nvPr/>
        </p:nvSpPr>
        <p:spPr>
          <a:xfrm>
            <a:off x="1835696" y="6123983"/>
            <a:ext cx="1881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图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(a)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的傅里叶谱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7635875" y="1441450"/>
          <a:ext cx="831850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828360" imgH="247680" progId="Equation.Ribbit">
                  <p:embed/>
                </p:oleObj>
              </mc:Choice>
              <mc:Fallback>
                <p:oleObj name="Formula" r:id="rId6" imgW="828360" imgH="247680" progId="Equation.Ribbit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75" y="1441450"/>
                        <a:ext cx="831850" cy="249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0671" name="Picture 751" descr="curv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08" y="3117640"/>
            <a:ext cx="4003834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1979712" y="2708920"/>
            <a:ext cx="1440160" cy="367240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125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051" y="102604"/>
            <a:ext cx="1331845" cy="79565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目录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1481267" y="539660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 txBox="1"/>
          <p:nvPr/>
        </p:nvSpPr>
        <p:spPr>
          <a:xfrm>
            <a:off x="505366" y="431056"/>
            <a:ext cx="3230555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Contents</a:t>
            </a:r>
            <a:endParaRPr lang="zh-CN" altLang="en-US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9415" y="1642110"/>
            <a:ext cx="66668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线性位置不变退化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估计退化函数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数字图像复原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459364" y="3168761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669655" cy="3550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直接逆滤波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在已知退化函数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charset="0"/>
                        <a:sym typeface="+mn-ea"/>
                      </a:rPr>
                      <m:t>ℋ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的情况下，对图像进行复原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G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：退化后图像的傅里叶变换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H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：退化函数（空间退化后的傅里叶变换）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</m:ctrlPr>
                      </m:acc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𝐹</m:t>
                        </m:r>
                      </m:e>
                    </m:acc>
                  </m:oMath>
                </a14:m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：对原图像的一个估计的傅里叶变换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669655" cy="3550972"/>
              </a:xfrm>
              <a:prstGeom prst="rect">
                <a:avLst/>
              </a:prstGeom>
              <a:blipFill>
                <a:blip r:embed="rId4"/>
                <a:stretch>
                  <a:fillRect l="-1266" t="-2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0DC1D5-6218-47A0-ACD4-F0B256AE5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142" y="2309634"/>
            <a:ext cx="23526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93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669655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直接逆滤波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在已知退化函数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charset="0"/>
                        <a:sym typeface="+mn-ea"/>
                      </a:rPr>
                      <m:t>ℋ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的情况下，对图像进行复原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考虑到图像中的噪声因素</a:t>
                </a:r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N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</a:p>
              <a:p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意味着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直接逆滤波无法准确复原图像，尤其当退化函数</a:t>
                </a:r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H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很小时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669655" cy="5262979"/>
              </a:xfrm>
              <a:prstGeom prst="rect">
                <a:avLst/>
              </a:prstGeom>
              <a:blipFill>
                <a:blip r:embed="rId4"/>
                <a:stretch>
                  <a:fillRect l="-1266" t="-1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157B56-D319-4F5C-8B27-FECEA1444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397" y="3523754"/>
            <a:ext cx="4813300" cy="558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0DC1D5-6218-47A0-ACD4-F0B256AE5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9142" y="2309634"/>
            <a:ext cx="2352675" cy="771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872287-7C9B-46C2-955D-A13EA482A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939" y="4298844"/>
            <a:ext cx="35718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82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1" y="1341120"/>
            <a:ext cx="844547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直接逆滤波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直接逆滤波无法准确复原图像，尤其当退化函数</a:t>
            </a:r>
            <a:r>
              <a:rPr kumimoji="1" lang="en-US" altLang="zh-CN" sz="2800" i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H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 err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u,v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很小时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通常，</a:t>
            </a:r>
            <a:r>
              <a:rPr kumimoji="1" lang="en-US" altLang="zh-CN" sz="2800" i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 H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 err="1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u,v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在靠近原点</a:t>
            </a:r>
            <a:r>
              <a:rPr kumimoji="1" lang="en-US" altLang="zh-CN" sz="2800" i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H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0,0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处值比较大，在远离原点</a:t>
            </a:r>
            <a:r>
              <a:rPr kumimoji="1" lang="en-US" altLang="zh-CN" sz="2800" i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H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0,0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处值比较小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解决方法：只在靠近原点处进行直接逆滤波，其他地方采用其它滤波手段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sp>
        <p:nvSpPr>
          <p:cNvPr id="12" name="下箭头 22">
            <a:extLst>
              <a:ext uri="{FF2B5EF4-FFF2-40B4-BE49-F238E27FC236}">
                <a16:creationId xmlns:a16="http://schemas.microsoft.com/office/drawing/2014/main" id="{3FF1370D-FFC5-4F98-970F-01CC4CFB7DCD}"/>
              </a:ext>
            </a:extLst>
          </p:cNvPr>
          <p:cNvSpPr/>
          <p:nvPr/>
        </p:nvSpPr>
        <p:spPr>
          <a:xfrm>
            <a:off x="4379585" y="2659337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22">
            <a:extLst>
              <a:ext uri="{FF2B5EF4-FFF2-40B4-BE49-F238E27FC236}">
                <a16:creationId xmlns:a16="http://schemas.microsoft.com/office/drawing/2014/main" id="{FD6E5924-FA0E-4064-824F-4E582E125AF3}"/>
              </a:ext>
            </a:extLst>
          </p:cNvPr>
          <p:cNvSpPr/>
          <p:nvPr/>
        </p:nvSpPr>
        <p:spPr>
          <a:xfrm>
            <a:off x="4379585" y="4631718"/>
            <a:ext cx="486410" cy="412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65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1" y="1341120"/>
            <a:ext cx="84454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逆滤波实例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8A1BC2-E0D4-45A3-9B38-C45D13CAD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70" y="1880235"/>
            <a:ext cx="7468860" cy="37230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CF460D6-1473-4990-8D23-8141D5D4427A}"/>
              </a:ext>
            </a:extLst>
          </p:cNvPr>
          <p:cNvSpPr txBox="1"/>
          <p:nvPr/>
        </p:nvSpPr>
        <p:spPr>
          <a:xfrm>
            <a:off x="869950" y="5591017"/>
            <a:ext cx="360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使用全逆滤波器的结果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7B14D9-4269-439C-8909-A58DD5375F05}"/>
              </a:ext>
            </a:extLst>
          </p:cNvPr>
          <p:cNvSpPr txBox="1"/>
          <p:nvPr/>
        </p:nvSpPr>
        <p:spPr>
          <a:xfrm>
            <a:off x="4404028" y="5591017"/>
            <a:ext cx="417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在半径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之外截止的结果</a:t>
            </a:r>
          </a:p>
        </p:txBody>
      </p:sp>
    </p:spTree>
    <p:extLst>
      <p:ext uri="{BB962C8B-B14F-4D97-AF65-F5344CB8AC3E}">
        <p14:creationId xmlns:p14="http://schemas.microsoft.com/office/powerpoint/2010/main" val="213476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1" y="1341120"/>
            <a:ext cx="84454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逆滤波实例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F460D6-1473-4990-8D23-8141D5D4427A}"/>
              </a:ext>
            </a:extLst>
          </p:cNvPr>
          <p:cNvSpPr txBox="1"/>
          <p:nvPr/>
        </p:nvSpPr>
        <p:spPr>
          <a:xfrm>
            <a:off x="869950" y="5591017"/>
            <a:ext cx="360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在半径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之外截止结果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7B14D9-4269-439C-8909-A58DD5375F05}"/>
              </a:ext>
            </a:extLst>
          </p:cNvPr>
          <p:cNvSpPr txBox="1"/>
          <p:nvPr/>
        </p:nvSpPr>
        <p:spPr>
          <a:xfrm>
            <a:off x="4404028" y="5591017"/>
            <a:ext cx="417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在半径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之外截止的结果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D8CE05-5F70-4EF7-ACBE-6A3B5ECDD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1880235"/>
            <a:ext cx="7589520" cy="37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31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1" y="1341120"/>
                <a:ext cx="8445478" cy="44254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最小均方误差（维纳）滤波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综合考虑退化函数和噪声的统计特性的复原方法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目标：求未污染图像 </a:t>
                </a:r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f 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的一个估计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sz="280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</m:ctrlPr>
                      </m:acc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𝑓</m:t>
                        </m:r>
                      </m:e>
                    </m:acc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，并且它们的均方误差最小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E{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charset="0"/>
                        <a:sym typeface="+mn-ea"/>
                      </a:rPr>
                      <m:t>∙</m:t>
                    </m:r>
                  </m:oMath>
                </a14:m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}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：参数的期望值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fontAlgn="auto"/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1" y="1341120"/>
                <a:ext cx="8445478" cy="4425442"/>
              </a:xfrm>
              <a:prstGeom prst="rect">
                <a:avLst/>
              </a:prstGeom>
              <a:blipFill>
                <a:blip r:embed="rId4"/>
                <a:stretch>
                  <a:fillRect l="-1300" t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5586C5-3A13-4CA1-9FDB-6B52D2AE6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707" y="3014662"/>
            <a:ext cx="24765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5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5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最小均方误差（维纳）滤波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假设：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噪声和图像不相关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噪声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/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图像的均值为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0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估计中的灰度级是退化图像中灰度级的线性函数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只在这样的条件下，维纳滤波才能发生作用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389091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最小均方误差（维纳）滤波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9AEB82-9269-4CB7-934A-C998822C2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65" y="2040518"/>
            <a:ext cx="5591175" cy="1162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460D6-A62B-49CF-B3AF-DB9DBC674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05" y="3561397"/>
            <a:ext cx="4895850" cy="10382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1DD0A7-4F7F-4719-B1AA-122D217F9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741" y="4899625"/>
            <a:ext cx="57435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27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669519" cy="5743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最小均方误差（维纳）滤波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G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：退化后图像的傅里叶变换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H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：退化函数（空间退化后的傅里叶变换）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</m:ctrlPr>
                      </m:acc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𝐹</m:t>
                        </m:r>
                      </m:e>
                    </m:acc>
                  </m:oMath>
                </a14:m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：对原图像的一个估计的傅里叶变换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</m:ctrlPr>
                      </m:sSup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𝐻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 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：退化函数</a:t>
                </a:r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H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的复共轭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kumimoji="1" lang="zh-CN" altLang="en-US" sz="280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𝜂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 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 = |</a:t>
                </a:r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N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dirty="0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</m:ctrlPr>
                      </m:sSupPr>
                      <m:e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|</m:t>
                        </m:r>
                      </m:e>
                      <m:sup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：噪声的功率谱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 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 = |</a:t>
                </a:r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F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dirty="0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</m:ctrlPr>
                      </m:sSupPr>
                      <m:e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|</m:t>
                        </m:r>
                      </m:e>
                      <m:sup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：未退化图像的功率谱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669519" cy="5743752"/>
              </a:xfrm>
              <a:prstGeom prst="rect">
                <a:avLst/>
              </a:prstGeom>
              <a:blipFill>
                <a:blip r:embed="rId4"/>
                <a:stretch>
                  <a:fillRect l="-1266" t="-1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376515-1D0B-477F-9138-8BD32480F06A}"/>
              </a:ext>
            </a:extLst>
          </p:cNvPr>
          <p:cNvGrpSpPr/>
          <p:nvPr/>
        </p:nvGrpSpPr>
        <p:grpSpPr>
          <a:xfrm>
            <a:off x="1336206" y="1959610"/>
            <a:ext cx="6638925" cy="1123950"/>
            <a:chOff x="1703811" y="2018644"/>
            <a:chExt cx="6638925" cy="112395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21DD0A7-4F7F-4719-B1AA-122D217F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9161" y="2018644"/>
              <a:ext cx="5743575" cy="11239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B8157A-AB5F-4EBC-9FE6-2AB0A522E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3811" y="2166282"/>
              <a:ext cx="8953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472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594395" y="3168761"/>
            <a:ext cx="80695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图像退化/复原处理模型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1" y="1341120"/>
                <a:ext cx="8046720" cy="3577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最小均方误差（维纳）滤波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若图像中的噪声消失，即噪声功率谱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kumimoji="1" lang="zh-CN" altLang="en-US" sz="280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𝜂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 = 0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，维纳滤波退化为逆滤波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1" y="1341120"/>
                <a:ext cx="8046720" cy="3577774"/>
              </a:xfrm>
              <a:prstGeom prst="rect">
                <a:avLst/>
              </a:prstGeom>
              <a:blipFill>
                <a:blip r:embed="rId4"/>
                <a:stretch>
                  <a:fillRect l="-1364" t="-2215" r="-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376515-1D0B-477F-9138-8BD32480F06A}"/>
              </a:ext>
            </a:extLst>
          </p:cNvPr>
          <p:cNvGrpSpPr/>
          <p:nvPr/>
        </p:nvGrpSpPr>
        <p:grpSpPr>
          <a:xfrm>
            <a:off x="1336206" y="1959610"/>
            <a:ext cx="6638925" cy="1123950"/>
            <a:chOff x="1703811" y="2018644"/>
            <a:chExt cx="6638925" cy="112395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21DD0A7-4F7F-4719-B1AA-122D217F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9161" y="2018644"/>
              <a:ext cx="5743575" cy="11239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B8157A-AB5F-4EBC-9FE6-2AB0A522E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3811" y="2166282"/>
              <a:ext cx="89535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5090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1" y="1341120"/>
                <a:ext cx="8046720" cy="4904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最小均方误差（维纳）滤波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通常，图像噪声功率谱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kumimoji="1" lang="zh-CN" altLang="en-US" sz="2800" i="1" smtClean="0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𝜂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及未退化图像的功率谱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503050405090304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(</a:t>
                </a:r>
                <a:r>
                  <a:rPr kumimoji="1" lang="en-US" altLang="zh-CN" sz="2800" i="1" dirty="0" err="1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u,v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) 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未知，可以近似实现维纳滤波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en-US" altLang="zh-CN" sz="2800" i="1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K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是近似常数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1" y="1341120"/>
                <a:ext cx="8046720" cy="4904932"/>
              </a:xfrm>
              <a:prstGeom prst="rect">
                <a:avLst/>
              </a:prstGeom>
              <a:blipFill>
                <a:blip r:embed="rId4"/>
                <a:stretch>
                  <a:fillRect l="-1364" t="-1615" b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376515-1D0B-477F-9138-8BD32480F06A}"/>
              </a:ext>
            </a:extLst>
          </p:cNvPr>
          <p:cNvGrpSpPr/>
          <p:nvPr/>
        </p:nvGrpSpPr>
        <p:grpSpPr>
          <a:xfrm>
            <a:off x="1336206" y="1959610"/>
            <a:ext cx="6638925" cy="1123950"/>
            <a:chOff x="1703811" y="2018644"/>
            <a:chExt cx="6638925" cy="112395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21DD0A7-4F7F-4719-B1AA-122D217F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9161" y="2018644"/>
              <a:ext cx="5743575" cy="11239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B8157A-AB5F-4EBC-9FE6-2AB0A522E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3811" y="2166282"/>
              <a:ext cx="895350" cy="828675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E9D424B-AF5B-4ED2-B9E2-6D332AA3BB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556" y="4593306"/>
            <a:ext cx="49149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47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1" y="1341120"/>
            <a:ext cx="804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最小均方误差（维纳）滤波实例</a:t>
            </a:r>
            <a:endParaRPr kumimoji="1" lang="en-US" altLang="zh-CN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8CCB95-A3BD-4282-858C-A1C0CB33F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" y="1882643"/>
            <a:ext cx="9144000" cy="309271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3E0783C-2893-4EB2-AF3A-7E0127D6513B}"/>
              </a:ext>
            </a:extLst>
          </p:cNvPr>
          <p:cNvSpPr txBox="1"/>
          <p:nvPr/>
        </p:nvSpPr>
        <p:spPr>
          <a:xfrm>
            <a:off x="-170180" y="4921270"/>
            <a:ext cx="360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全逆滤波器结果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B7C370-DAE9-4FB8-9833-754300A37D86}"/>
              </a:ext>
            </a:extLst>
          </p:cNvPr>
          <p:cNvSpPr txBox="1"/>
          <p:nvPr/>
        </p:nvSpPr>
        <p:spPr>
          <a:xfrm>
            <a:off x="2505902" y="4909337"/>
            <a:ext cx="417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半径受限逆滤波结果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C0634C-6869-4822-A576-AF23F6847CEC}"/>
              </a:ext>
            </a:extLst>
          </p:cNvPr>
          <p:cNvSpPr txBox="1"/>
          <p:nvPr/>
        </p:nvSpPr>
        <p:spPr>
          <a:xfrm>
            <a:off x="5708652" y="4891034"/>
            <a:ext cx="417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维纳滤波结果</a:t>
            </a:r>
          </a:p>
        </p:txBody>
      </p:sp>
    </p:spTree>
    <p:extLst>
      <p:ext uri="{BB962C8B-B14F-4D97-AF65-F5344CB8AC3E}">
        <p14:creationId xmlns:p14="http://schemas.microsoft.com/office/powerpoint/2010/main" val="122564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/>
          <p:cNvSpPr txBox="1">
            <a:spLocks/>
          </p:cNvSpPr>
          <p:nvPr/>
        </p:nvSpPr>
        <p:spPr>
          <a:xfrm>
            <a:off x="1294553" y="6406717"/>
            <a:ext cx="6624637" cy="334651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lvl="0" indent="-274320" algn="ctr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zh-CN" altLang="en-US" dirty="0">
                <a:solidFill>
                  <a:srgbClr val="053E49"/>
                </a:solidFill>
                <a:latin typeface="微软雅黑" pitchFamily="34" charset="-122"/>
                <a:ea typeface="微软雅黑" pitchFamily="34" charset="-122"/>
              </a:rPr>
              <a:t>运动模糊图像的维纳滤波复原结果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9398" name="Picture 6" descr="motion blurr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09" y="1340048"/>
            <a:ext cx="2160000" cy="2160000"/>
          </a:xfrm>
          <a:prstGeom prst="rect">
            <a:avLst/>
          </a:prstGeom>
          <a:noFill/>
        </p:spPr>
      </p:pic>
      <p:pic>
        <p:nvPicPr>
          <p:cNvPr id="59397" name="Picture 5" descr="hLEN=21 theta=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29" y="1340048"/>
            <a:ext cx="2160000" cy="2160000"/>
          </a:xfrm>
          <a:prstGeom prst="rect">
            <a:avLst/>
          </a:prstGeom>
          <a:noFill/>
        </p:spPr>
      </p:pic>
      <p:pic>
        <p:nvPicPr>
          <p:cNvPr id="59396" name="Picture 4" descr="Wiener Restored Image without noise mo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1" y="1340048"/>
            <a:ext cx="2160000" cy="2160000"/>
          </a:xfrm>
          <a:prstGeom prst="rect">
            <a:avLst/>
          </a:prstGeom>
          <a:noFill/>
        </p:spPr>
      </p:pic>
      <p:pic>
        <p:nvPicPr>
          <p:cNvPr id="59401" name="Picture 9" descr="Simulate Blur and Noise moti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09" y="3865919"/>
            <a:ext cx="2160000" cy="2160000"/>
          </a:xfrm>
          <a:prstGeom prst="rect">
            <a:avLst/>
          </a:prstGeom>
          <a:noFill/>
        </p:spPr>
      </p:pic>
      <p:pic>
        <p:nvPicPr>
          <p:cNvPr id="59400" name="Picture 8" descr="Restoration of blurred, Noisy Image Using NSR = 0 mo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0429" y="3856791"/>
            <a:ext cx="2160000" cy="2160000"/>
          </a:xfrm>
          <a:prstGeom prst="rect">
            <a:avLst/>
          </a:prstGeom>
          <a:noFill/>
        </p:spPr>
      </p:pic>
      <p:pic>
        <p:nvPicPr>
          <p:cNvPr id="59399" name="Picture 7" descr="Restoration of blurred, Noisy Image Using Estimated NSR moti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6511" y="3865919"/>
            <a:ext cx="2160000" cy="2160000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963726" y="3442475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53E4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1600" dirty="0">
                <a:solidFill>
                  <a:srgbClr val="053E4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运动模糊图像 </a:t>
            </a:r>
            <a:endParaRPr lang="zh-CN" altLang="en-US" sz="1600" dirty="0">
              <a:solidFill>
                <a:srgbClr val="053E49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75930" y="3468539"/>
            <a:ext cx="12618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53E4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点扩散函数 </a:t>
            </a:r>
            <a:endParaRPr lang="zh-CN" altLang="en-US" sz="1600" dirty="0">
              <a:solidFill>
                <a:srgbClr val="053E49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43072" y="3467541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53E4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无噪声情况下维纳滤波复原</a:t>
            </a:r>
            <a:endParaRPr lang="zh-CN" altLang="en-US" sz="1600" dirty="0">
              <a:solidFill>
                <a:srgbClr val="053E4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4736" y="6002999"/>
            <a:ext cx="1928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53E4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加噪运动模糊图像 </a:t>
            </a:r>
            <a:endParaRPr lang="zh-CN" altLang="en-US" sz="1600" dirty="0">
              <a:solidFill>
                <a:srgbClr val="053E49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87628" y="6016791"/>
            <a:ext cx="2492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53E4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有噪声情况下逆滤波复原 </a:t>
            </a:r>
            <a:endParaRPr lang="zh-CN" altLang="en-US" sz="1600" dirty="0">
              <a:solidFill>
                <a:srgbClr val="053E49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83731" y="6016791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53E4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有噪声情况下维纳滤波复原</a:t>
            </a:r>
            <a:endParaRPr lang="zh-CN" altLang="en-US" sz="1600" dirty="0">
              <a:solidFill>
                <a:srgbClr val="053E49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542B1A-0C9F-B6B4-0342-A990E97E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E8094C7-3103-EDC8-8EE0-3A77CA687AF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36551B5-E507-961B-B932-59233AAEE21F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E82DF5D4-E56C-3F50-0860-554F1657A6F3}"/>
              </a:ext>
            </a:extLst>
          </p:cNvPr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D674683C-E3C9-7CBF-7F72-B8421DAF6CAB}"/>
              </a:ext>
            </a:extLst>
          </p:cNvPr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3764137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1" y="1341120"/>
                <a:ext cx="8046720" cy="6555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几何均值滤波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zh-CN" altLang="en-US" sz="2800" i="1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𝛼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=1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时，几何均值滤波器简化为逆滤波器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zh-CN" altLang="en-US" sz="2800" i="1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𝛼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=0</m:t>
                    </m:r>
                    <m:r>
                      <a:rPr kumimoji="1" lang="zh-CN" altLang="en-US" sz="2800" i="1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，</m:t>
                    </m:r>
                    <m:r>
                      <a:rPr kumimoji="1" lang="zh-CN" altLang="en-US" sz="2800" i="1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𝛽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=1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时，几何均值滤波器简化为维纳滤波器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zh-CN" altLang="en-US" sz="2800" i="1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𝛼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=1/2</m:t>
                    </m:r>
                    <m:r>
                      <a:rPr kumimoji="1" lang="zh-CN" altLang="en-US" sz="2800" i="1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，</m:t>
                    </m:r>
                    <m:r>
                      <a:rPr kumimoji="1" lang="zh-CN" altLang="en-US" sz="2800" i="1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𝛽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Times New Roman" panose="02020503050405090304" charset="0"/>
                        <a:cs typeface="Times New Roman" panose="02020503050405090304" charset="0"/>
                        <a:sym typeface="+mn-ea"/>
                      </a:rPr>
                      <m:t>=1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时，几何均值滤波器综合了逆滤波器与维纳滤波器，性能更强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fontAlgn="auto"/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1" y="1341120"/>
                <a:ext cx="8046720" cy="6555641"/>
              </a:xfrm>
              <a:prstGeom prst="rect">
                <a:avLst/>
              </a:prstGeom>
              <a:blipFill>
                <a:blip r:embed="rId4"/>
                <a:stretch>
                  <a:fillRect l="-1364" t="-1209" r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18135" y="102870"/>
            <a:ext cx="28676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数字图像复原</a:t>
            </a:r>
          </a:p>
        </p:txBody>
      </p:sp>
      <p:cxnSp>
        <p:nvCxnSpPr>
          <p:cNvPr id="4" name="直线连接符 4"/>
          <p:cNvCxnSpPr/>
          <p:nvPr/>
        </p:nvCxnSpPr>
        <p:spPr>
          <a:xfrm>
            <a:off x="3180715" y="521017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502920" y="624840"/>
            <a:ext cx="5455287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Restoration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9DE336-5C24-42A6-BEB3-F62FE28D3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1906963"/>
            <a:ext cx="73818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1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图像退化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/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复原模型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dirty="0">
              <a:latin typeface="Times New Roman Italic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4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f</a:t>
            </a: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x,</a:t>
            </a:r>
            <a:r>
              <a:rPr kumimoji="1" lang="en-US" altLang="zh-CN" sz="24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y</a:t>
            </a: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：原图像</a:t>
            </a:r>
            <a:endParaRPr kumimoji="1" lang="zh-CN" altLang="en-US" sz="24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4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g</a:t>
            </a: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x,y</a:t>
            </a: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：退化后的图像，经历退化函数</a:t>
            </a:r>
            <a:r>
              <a:rPr kumimoji="1" lang="en-US" altLang="zh-CN" sz="24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&amp;</a:t>
            </a:r>
            <a:r>
              <a:rPr kumimoji="1" lang="zh-CN" altLang="en-US" sz="24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加性噪声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  (</a:t>
            </a:r>
            <a:r>
              <a:rPr kumimoji="1" lang="en-US" altLang="zh-CN" sz="24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x,</a:t>
            </a:r>
            <a:r>
              <a:rPr kumimoji="1" lang="en-US" altLang="zh-CN" sz="2400" i="1" dirty="0">
                <a:latin typeface="Times New Roman Italic" panose="02020503050405090304" charset="0"/>
                <a:ea typeface="宋体" charset="0"/>
                <a:cs typeface="Times New Roman Italic" panose="02020503050405090304" charset="0"/>
                <a:sym typeface="+mn-ea"/>
              </a:rPr>
              <a:t>y</a:t>
            </a:r>
            <a:r>
              <a:rPr kumimoji="1" lang="en-US" altLang="zh-CN" sz="24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503050405090304" charset="0"/>
                <a:ea typeface="宋体" charset="0"/>
                <a:cs typeface="Times New Roman" panose="02020503050405090304" charset="0"/>
                <a:sym typeface="+mn-ea"/>
              </a:rPr>
              <a:t>：复原后的图像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Degradation/Restoration Model</a:t>
            </a:r>
            <a:endParaRPr lang="en-US" altLang="zh-CN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18134" y="102870"/>
            <a:ext cx="393382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图像退化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复原模型</a:t>
            </a:r>
          </a:p>
        </p:txBody>
      </p:sp>
      <p:cxnSp>
        <p:nvCxnSpPr>
          <p:cNvPr id="6" name="直线连接符 4"/>
          <p:cNvCxnSpPr/>
          <p:nvPr/>
        </p:nvCxnSpPr>
        <p:spPr>
          <a:xfrm>
            <a:off x="4199890" y="51181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5" y="1898650"/>
            <a:ext cx="8700135" cy="30607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779270" y="2549525"/>
            <a:ext cx="5993130" cy="2092960"/>
            <a:chOff x="2802" y="4015"/>
            <a:chExt cx="9438" cy="3296"/>
          </a:xfrm>
        </p:grpSpPr>
        <p:sp>
          <p:nvSpPr>
            <p:cNvPr id="10" name="文本框 9"/>
            <p:cNvSpPr txBox="1"/>
            <p:nvPr/>
          </p:nvSpPr>
          <p:spPr>
            <a:xfrm>
              <a:off x="3899" y="6587"/>
              <a:ext cx="338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Songti SC Bold" panose="02010800040101010101" charset="-122"/>
                  <a:ea typeface="Songti SC Bold" panose="02010800040101010101" charset="-122"/>
                </a:rPr>
                <a:t>图像退化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102" y="6587"/>
              <a:ext cx="313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Songti SC Bold" panose="02010800040101010101" charset="-122"/>
                  <a:ea typeface="Songti SC Bold" panose="02010800040101010101" charset="-122"/>
                </a:rPr>
                <a:t>图像复原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802" y="4015"/>
              <a:ext cx="2284" cy="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退化函数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385" y="4262"/>
              <a:ext cx="2400" cy="1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复原滤波器</a:t>
              </a:r>
            </a:p>
            <a:p>
              <a:pPr algn="ctr"/>
              <a:endParaRPr lang="zh-CN" altLang="en-US" sz="2000">
                <a:latin typeface="Songti SC" panose="02010800040101010101" charset="-122"/>
                <a:ea typeface="Songti SC" panose="020108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4" y="5158"/>
              <a:ext cx="1155" cy="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噪声</a:t>
              </a:r>
            </a:p>
          </p:txBody>
        </p:sp>
      </p:grpSp>
      <p:pic>
        <p:nvPicPr>
          <p:cNvPr id="17" name="334E55B0-647D-440b-865C-3EC943EB4CBC-1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25" y="5970270"/>
            <a:ext cx="160655" cy="339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433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图像退化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/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复原模型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dirty="0">
              <a:latin typeface="Times New Roman Italic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4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Degradation/Restoration Model</a:t>
            </a:r>
            <a:endParaRPr lang="en-US" altLang="zh-CN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5" y="1898650"/>
            <a:ext cx="8700135" cy="30607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779270" y="2549525"/>
            <a:ext cx="5993130" cy="2092960"/>
            <a:chOff x="2802" y="4015"/>
            <a:chExt cx="9438" cy="3296"/>
          </a:xfrm>
        </p:grpSpPr>
        <p:sp>
          <p:nvSpPr>
            <p:cNvPr id="10" name="文本框 9"/>
            <p:cNvSpPr txBox="1"/>
            <p:nvPr/>
          </p:nvSpPr>
          <p:spPr>
            <a:xfrm>
              <a:off x="3899" y="6587"/>
              <a:ext cx="338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Songti SC Bold" panose="02010800040101010101" charset="-122"/>
                  <a:ea typeface="Songti SC Bold" panose="02010800040101010101" charset="-122"/>
                </a:rPr>
                <a:t>图像退化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102" y="6587"/>
              <a:ext cx="313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Songti SC Bold" panose="02010800040101010101" charset="-122"/>
                  <a:ea typeface="Songti SC Bold" panose="02010800040101010101" charset="-122"/>
                </a:rPr>
                <a:t>图像复原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802" y="4015"/>
              <a:ext cx="2284" cy="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退化函数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385" y="4262"/>
              <a:ext cx="2400" cy="1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复原滤波器</a:t>
              </a:r>
            </a:p>
            <a:p>
              <a:pPr algn="ctr"/>
              <a:endParaRPr lang="zh-CN" altLang="en-US" sz="2000">
                <a:latin typeface="Songti SC" panose="02010800040101010101" charset="-122"/>
                <a:ea typeface="Songti SC" panose="020108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4" y="5158"/>
              <a:ext cx="1155" cy="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噪声</a:t>
              </a: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A918F7FB-5044-4E7D-9C45-C917AA6A4BAA}"/>
              </a:ext>
            </a:extLst>
          </p:cNvPr>
          <p:cNvSpPr>
            <a:spLocks noGrp="1"/>
          </p:cNvSpPr>
          <p:nvPr/>
        </p:nvSpPr>
        <p:spPr>
          <a:xfrm>
            <a:off x="318051" y="0"/>
            <a:ext cx="393382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图像退化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复原模型</a:t>
            </a:r>
          </a:p>
        </p:txBody>
      </p:sp>
      <p:cxnSp>
        <p:nvCxnSpPr>
          <p:cNvPr id="19" name="直线连接符 4">
            <a:extLst>
              <a:ext uri="{FF2B5EF4-FFF2-40B4-BE49-F238E27FC236}">
                <a16:creationId xmlns:a16="http://schemas.microsoft.com/office/drawing/2014/main" id="{A27D960D-003D-4F55-BE52-1523CC3423EC}"/>
              </a:ext>
            </a:extLst>
          </p:cNvPr>
          <p:cNvCxnSpPr/>
          <p:nvPr/>
        </p:nvCxnSpPr>
        <p:spPr>
          <a:xfrm>
            <a:off x="4199807" y="40894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9C82ECB4-E6CE-4C98-8DA7-2E5345B6E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319" y="4847494"/>
            <a:ext cx="3514725" cy="5524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E129197-12A2-43DF-8A7E-47E5D0459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377" y="5447030"/>
            <a:ext cx="1190625" cy="3905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3AFE324-335C-420A-B6B2-791D681D9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365" y="6037897"/>
            <a:ext cx="2152650" cy="39052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D40510C-69EA-410F-A28C-B8E75A07B5E3}"/>
              </a:ext>
            </a:extLst>
          </p:cNvPr>
          <p:cNvSpPr txBox="1"/>
          <p:nvPr/>
        </p:nvSpPr>
        <p:spPr>
          <a:xfrm>
            <a:off x="530225" y="5419873"/>
            <a:ext cx="391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在不考虑噪声的去情况下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3254" y="1419479"/>
            <a:ext cx="8669655" cy="433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图像退化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/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复原模型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dirty="0">
              <a:latin typeface="Times New Roman Italic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4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2920" y="624840"/>
            <a:ext cx="475170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Degradation/Restoration Model</a:t>
            </a:r>
            <a:endParaRPr lang="en-US" altLang="zh-CN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5" y="1898650"/>
            <a:ext cx="8700135" cy="30607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779270" y="2549525"/>
            <a:ext cx="5993130" cy="2092960"/>
            <a:chOff x="2802" y="4015"/>
            <a:chExt cx="9438" cy="3296"/>
          </a:xfrm>
        </p:grpSpPr>
        <p:sp>
          <p:nvSpPr>
            <p:cNvPr id="10" name="文本框 9"/>
            <p:cNvSpPr txBox="1"/>
            <p:nvPr/>
          </p:nvSpPr>
          <p:spPr>
            <a:xfrm>
              <a:off x="3899" y="6587"/>
              <a:ext cx="338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Songti SC Bold" panose="02010800040101010101" charset="-122"/>
                  <a:ea typeface="Songti SC Bold" panose="02010800040101010101" charset="-122"/>
                </a:rPr>
                <a:t>图像退化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102" y="6587"/>
              <a:ext cx="313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Songti SC Bold" panose="02010800040101010101" charset="-122"/>
                  <a:ea typeface="Songti SC Bold" panose="02010800040101010101" charset="-122"/>
                </a:rPr>
                <a:t>图像复原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802" y="4015"/>
              <a:ext cx="2284" cy="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退化函数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385" y="4262"/>
              <a:ext cx="2400" cy="1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复原滤波器</a:t>
              </a:r>
            </a:p>
            <a:p>
              <a:pPr algn="ctr"/>
              <a:endParaRPr lang="zh-CN" altLang="en-US" sz="2000">
                <a:latin typeface="Songti SC" panose="02010800040101010101" charset="-122"/>
                <a:ea typeface="Songti SC" panose="020108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4" y="5158"/>
              <a:ext cx="1155" cy="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Songti SC" panose="02010800040101010101" charset="-122"/>
                  <a:ea typeface="Songti SC" panose="02010800040101010101" charset="-122"/>
                </a:rPr>
                <a:t>噪声</a:t>
              </a: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A918F7FB-5044-4E7D-9C45-C917AA6A4BAA}"/>
              </a:ext>
            </a:extLst>
          </p:cNvPr>
          <p:cNvSpPr>
            <a:spLocks noGrp="1"/>
          </p:cNvSpPr>
          <p:nvPr/>
        </p:nvSpPr>
        <p:spPr>
          <a:xfrm>
            <a:off x="318051" y="0"/>
            <a:ext cx="393382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图像退化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复原模型</a:t>
            </a:r>
          </a:p>
        </p:txBody>
      </p:sp>
      <p:cxnSp>
        <p:nvCxnSpPr>
          <p:cNvPr id="19" name="直线连接符 4">
            <a:extLst>
              <a:ext uri="{FF2B5EF4-FFF2-40B4-BE49-F238E27FC236}">
                <a16:creationId xmlns:a16="http://schemas.microsoft.com/office/drawing/2014/main" id="{A27D960D-003D-4F55-BE52-1523CC3423EC}"/>
              </a:ext>
            </a:extLst>
          </p:cNvPr>
          <p:cNvCxnSpPr/>
          <p:nvPr/>
        </p:nvCxnSpPr>
        <p:spPr>
          <a:xfrm>
            <a:off x="4199807" y="40894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8CDBCEE6-5B95-4D39-8562-7B6825C10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5137785"/>
            <a:ext cx="4318000" cy="5969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53A22D4-FDDF-4B9C-8A16-CA437F260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3765" y="5776595"/>
            <a:ext cx="4813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3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459086" y="3168761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线性位置不变退化</a:t>
            </a:r>
          </a:p>
          <a:p>
            <a:pPr algn="ctr"/>
            <a:endParaRPr kumimoji="1" lang="zh-CN" altLang="en-US" sz="6000" dirty="0">
              <a:solidFill>
                <a:schemeClr val="accent1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161020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如果退化函数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charset="0"/>
                        <a:sym typeface="+mn-ea"/>
                      </a:rPr>
                      <m:t>ℋ</m:t>
                    </m:r>
                    <m:r>
                      <a:rPr kumimoji="1"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charset="0"/>
                        <a:sym typeface="+mn-ea"/>
                      </a:rPr>
                      <m:t>是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线性的，则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可加性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两个输入之和的响应等于两个响应之和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fontAlgn="auto"/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齐次性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一个常数乘以任意输入的响应，等于该输入乘以同一常数的响应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161020" cy="4401205"/>
              </a:xfrm>
              <a:prstGeom prst="rect">
                <a:avLst/>
              </a:prstGeom>
              <a:blipFill>
                <a:blip r:embed="rId4"/>
                <a:stretch>
                  <a:fillRect l="-1345" t="-1801" r="-374" b="-2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23614" y="357284"/>
            <a:ext cx="468820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线性位置不变退化</a:t>
            </a:r>
          </a:p>
          <a:p>
            <a:endParaRPr lang="zh-CN" altLang="en-US" sz="3600" b="1" dirty="0">
              <a:solidFill>
                <a:schemeClr val="accent1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" name="直线连接符 4"/>
          <p:cNvCxnSpPr/>
          <p:nvPr/>
        </p:nvCxnSpPr>
        <p:spPr>
          <a:xfrm>
            <a:off x="3628390" y="4742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400050" y="567943"/>
            <a:ext cx="570357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Linear, Position-invariant Degradations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FE4BCF-2608-4B33-AFD8-3BA38B6F7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080" y="3606732"/>
            <a:ext cx="5829300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7ADD5A-F95F-4EF1-BCE5-82377AE18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1851764"/>
            <a:ext cx="6324600" cy="6191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4A7FEED-24E0-4168-9119-984BB22F3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767" y="5782459"/>
            <a:ext cx="32099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7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0050" y="1341120"/>
                <a:ext cx="816102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如果退化函数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charset="0"/>
                        <a:sym typeface="+mn-ea"/>
                      </a:rPr>
                      <m:t>ℋ</m:t>
                    </m:r>
                    <m:r>
                      <a:rPr kumimoji="1"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charset="0"/>
                        <a:sym typeface="+mn-ea"/>
                      </a:rPr>
                      <m:t>是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位置不变的，则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表示图像中任意一点处的响应只取决于该点处的输入值，而与该点的位置无关。</a:t>
                </a:r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fontAlgn="auto"/>
                <a:endParaRPr kumimoji="1" lang="en-US" altLang="zh-CN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41120"/>
                <a:ext cx="8161020" cy="2677656"/>
              </a:xfrm>
              <a:prstGeom prst="rect">
                <a:avLst/>
              </a:prstGeom>
              <a:blipFill>
                <a:blip r:embed="rId4"/>
                <a:stretch>
                  <a:fillRect l="-1345" t="-2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23614" y="357284"/>
            <a:ext cx="4688206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线性位置不变退化</a:t>
            </a:r>
          </a:p>
          <a:p>
            <a:endParaRPr lang="zh-CN" altLang="en-US" sz="3600" b="1" dirty="0">
              <a:solidFill>
                <a:schemeClr val="accent1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" name="直线连接符 4"/>
          <p:cNvCxnSpPr/>
          <p:nvPr/>
        </p:nvCxnSpPr>
        <p:spPr>
          <a:xfrm>
            <a:off x="3628390" y="4742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400050" y="567943"/>
            <a:ext cx="570357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Linear, Position-invariant Degradations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EEF37C-7523-434A-B433-F61D8F7EC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237" y="1818173"/>
            <a:ext cx="4581525" cy="771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8742AB-E534-D46F-57BE-384B93B015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35" y="4456206"/>
            <a:ext cx="1211284" cy="13895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52AD66-FD5A-D30E-657D-9C85260541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76" y="3761436"/>
            <a:ext cx="1211284" cy="13895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6D7165-B79D-333B-4772-546494487B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80177" y="5307586"/>
            <a:ext cx="1211284" cy="13895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5522D79-B5F6-E443-0467-A2B5556381A1}"/>
              </a:ext>
            </a:extLst>
          </p:cNvPr>
          <p:cNvSpPr/>
          <p:nvPr/>
        </p:nvSpPr>
        <p:spPr>
          <a:xfrm>
            <a:off x="4920801" y="3761436"/>
            <a:ext cx="1349374" cy="1389540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7814BE-C6D8-EE41-B5E3-E6D0688A4795}"/>
              </a:ext>
            </a:extLst>
          </p:cNvPr>
          <p:cNvSpPr/>
          <p:nvPr/>
        </p:nvSpPr>
        <p:spPr>
          <a:xfrm>
            <a:off x="4918820" y="5291372"/>
            <a:ext cx="1349374" cy="13895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4C69FA-B6E7-AEB8-74FA-332235732530}"/>
              </a:ext>
            </a:extLst>
          </p:cNvPr>
          <p:cNvSpPr/>
          <p:nvPr/>
        </p:nvSpPr>
        <p:spPr>
          <a:xfrm>
            <a:off x="2454940" y="4450268"/>
            <a:ext cx="1349374" cy="13895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8E5C606-CB85-98E6-B81D-E64C775393BF}"/>
              </a:ext>
            </a:extLst>
          </p:cNvPr>
          <p:cNvCxnSpPr>
            <a:cxnSpLocks/>
          </p:cNvCxnSpPr>
          <p:nvPr/>
        </p:nvCxnSpPr>
        <p:spPr>
          <a:xfrm flipV="1">
            <a:off x="3843671" y="4596602"/>
            <a:ext cx="1097147" cy="54843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5A92F43-DA41-C8B9-376F-7CD66F79EF0C}"/>
              </a:ext>
            </a:extLst>
          </p:cNvPr>
          <p:cNvCxnSpPr>
            <a:cxnSpLocks/>
          </p:cNvCxnSpPr>
          <p:nvPr/>
        </p:nvCxnSpPr>
        <p:spPr>
          <a:xfrm>
            <a:off x="3834116" y="5297310"/>
            <a:ext cx="1069327" cy="54249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AD4A0BD-F09A-4867-BFEA-E1A06D699267}"/>
              </a:ext>
            </a:extLst>
          </p:cNvPr>
          <p:cNvSpPr txBox="1"/>
          <p:nvPr/>
        </p:nvSpPr>
        <p:spPr>
          <a:xfrm>
            <a:off x="6448301" y="44502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线性位置不变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331EAC-8C67-9714-913C-2EEFDC4A854C}"/>
              </a:ext>
            </a:extLst>
          </p:cNvPr>
          <p:cNvSpPr txBox="1"/>
          <p:nvPr/>
        </p:nvSpPr>
        <p:spPr>
          <a:xfrm>
            <a:off x="6679133" y="59861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位置改变</a:t>
            </a:r>
          </a:p>
        </p:txBody>
      </p:sp>
    </p:spTree>
    <p:extLst>
      <p:ext uri="{BB962C8B-B14F-4D97-AF65-F5344CB8AC3E}">
        <p14:creationId xmlns:p14="http://schemas.microsoft.com/office/powerpoint/2010/main" val="226241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riansTemplate">
  <a:themeElements>
    <a:clrScheme name="Brian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ians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rian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zZ1hHaGhkSHRtZlNCY1hRPT0iLAogICAiTGF0ZXhJbWdCYXNlNjQiIDogImlWQk9SdzBLR2dvQUFBQU5TVWhFVWdBQUFDNEFBQUJoQkFNQUFBQmJtWTY5QUFBQU1GQk1WRVgvLy84QUFBQUFBQUFBQUFBQUFBQUFBQUFBQUFBQUFBQUFBQUFBQUFBQUFBQUFBQUFBQUFBQUFBQUFBQUFBQUFBdjNhQjdBQUFBRDNSU1RsTUF1ektaNzJZUTNTS3JSSWxVZHMxdVc1bTlBQUFBQ1hCSVdYTUFBQTdFQUFBT3hBR1ZLdzRiQUFBQ0ZVbEVRVlJJRGQxV3ZVNGpRUXoyOHB0QURrNGdRWVUyeFZGejB0SUhvU3ZvQWsrd0t5RkVDUkwwU1hzVmVZUGhBWkJBdWdlNEs2NkdpQmVBTjREamdPWC93enU3aVppeHQ2QkN3czNNZkdQUGpQM1ozaVh5WmNvSDhuV0F1cm9SNGtyREEwQTFDTEdJWldrUTRHYWtkZDBXR3diN0ZHREZ4NnYyRENNTVRKcXc2cmh2VU1XTVBTSDJETXg5Zm5ETk5hZzBqM0tjdmowWGszeVk3NjBxM2Q3c3M0OGJzK2xjSXAzOEF1emlVZUloVm1tajJmRTNnaXhKanZIZzR3MTBtQzBVTlBSM0I0QS9kQWo4NnlQNVpBSklLSVM0ZUFFcFVRdmlmSVAvUkFaOGlTdkFFOUZtdHVuSUdIREh3RUhpb0ZrKzRkS0Q3SktmODFYREo0RWpEZC9MM0ZJa0J0b0tUQTFBZytrQ0x5b080WkZWNDJqZWFQckQwRXQzVUhGM3ZJbWVPSGVQOWxBZTM5NHg5aXVLRERBZFJkSHBXenliTTdGMUg4dldaKzRSZlJXVHNhdElTK1NOVlJvQjNLb3RUSmxka1gvWkZxZnliYUhpREZWZ3lRR0tCYnY4THRZWFBvYjFTZ25ydFJMV3k1S2NHL20yRm9ZaFdWWldiUXZvYXZyTStyNkdNK3VKaGh0Y2F6Q1h1ZDhWY2pYWkZTek95YSt5enNtdnNzN0pyN3JMckhlMDkweUNPNTRpekhwZGdTa3VTZktHbnN4YzYycnRVc256bWZWejdWcG1YV1dGM1UwOC9aOC92aE9OaXVkdytYQy8zQlBSNUR4Z29tSVJ0Uk9MaDZMai9iYnRYbll3eHUrNEZzWFBSSXkwVFVNeXlGdHBuYWpoZnptSWFwaWlkYTFDL3lJVkh3N3IrbHBycCszRmdPZ1ZURGtsb2pzRW4vOEFBQUFBU1VWT1JLNUNZSUk9Igp9Cg=="/>
    </extobj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ZzZ1hHSmhjbnQ2ZlFwY1hRPT0iLAogICAiTGF0ZXhJbWdCYXNlNjQiIDogImlWQk9SdzBLR2dvQUFBQU5TVWhFVWdBQUFDWUFBQUF5QkFNQUFBRENWTFFRQUFBQU1GQk1WRVgvLy84QUFBQUFBQUFBQUFBQUFBQUFBQUFBQUFBQUFBQUFBQUFBQUFBQUFBQUFBQUFBQUFBQUFBQUFBQUFBQUFBdjNhQjdBQUFBRDNSU1RsTUFSS3NpbVdaVXU5MkpFTzh5ZHMwRDdQN3ZBQUFBQ1hCSVdYTUFBQTdFQUFBT3hBR1ZLdzRiQUFBQlpVbEVRVlFvRmRXU1BVN0RRQkNGeHpMNXM1eUlqb0xDdmdIMEtRSlNFSFNtb3d3ZGJYcUVndWdRaGJrQkxxa1FpQUloSWV5U0xwRTRBS1NGZ244d011R3gzdGxkeFVvdXdCVGVOOS9PYW5hZWw0aklRaUZlQlpySzdIWWhWdks2L3hwYjRYNGs3MjVmNmhIbWhRdFhNcWwrS0ZhWHhpUjVkclNiZjBWMEpEc1h5a0tTQXlKWEltU0xSUDBSSTZvQ2U2c2hjRVoxZEJXN3c0REkyUUJTcEFvUkhxU3kxbUs4S1ZiT0lxMTBCNnJwSzVIM29qYkptVlhLeGFabVp1MmJBd2E1V0RkYUMyK3l6SnBTMXZuVUI4eGFoMjV2RUFYbWJvWlZzc1JvTFo1eTk0cHhra1pGSUl3SzJacHhmdncxbmtsdGgvNEVhNzVyVkJLT3kzRGpKYVdvOWF4VVV6NTFtUVQzek96WVowRmtheC9HbWpZeTNuWENyaTZqbnZybERSeWtPNUhFTnpqbDdRQlpqTjlia2N4QitWWENLTElYZ0l2Mk52RE5aZjE4K2hsK1JmQ1o4ZlNpVUlTYXVzWVBveUxaSVplMWZuanRDVGhrU2Q2QVJmbnhlbG1oUDNkdHRXQVNPeGZZQUFBQUFFbEZUa1N1UW1DQyIKfQo="/>
    </extobj>
    <extobj name="334E55B0-647D-440b-865C-3EC943EB4CBC-3">
      <extobjdata type="334E55B0-647D-440b-865C-3EC943EB4CBC" data="ewogICAiSW1nU2V0dGluZ0pzb24iIDogIntcImRwaVwiOlwiNjAwXCIsXCJmb3JtYXRcIjpcIlBOR1wiLFwidHJhbnNwYXJlbnRcIjp0cnVlLFwiYXV0b1wiOmZhbHNlfSIsCiAgICJMYXRleCIgOiAiWEZzZ1hHSmhjbnQ2ZlY5N1UxOTdlSGw5ZlNCY1hRPT0iLAogICAiTGF0ZXhJbWdCYXNlNjQiIDogImlWQk9SdzBLR2dvQUFBQU5TVWhFVWdBQUFJb0FBQUJPQkFNQUFBQU4wSlAxQUFBQU1GQk1WRVgvLy84QUFBQUFBQUFBQUFBQUFBQUFBQUFBQUFBQUFBQUFBQUFBQUFBQUFBQUFBQUFBQUFBQUFBQUFBQUFBQUFBdjNhQjdBQUFBRDNSU1RsTUFSS3NpbVdaVXU5MkpFTzh5ZHMwRDdQN3ZBQUFBQ1hCSVdYTUFBQTdFQUFBT3hBR1ZLdzRiQUFBRXJVbEVRVlJZQ2UxWFRXZ2tWUkIrTTUzcHlYUTYyY0FlMXA5REFvSXMvakM1ZURHSEdXRVhBd3F6NEdIUlMrWVdVREM1Q0VMUUNiS1hYUSs5RnlHc3VPbVRDTXJHZFpXZ3ErazVlSWlnZFBEdk9oRVVRWVdKNitwMGRzelUxbnV2Ky8xMHBuczZqZUJsMzZHN2ZyNnFxYTVYVmU4TklZUVVRRnUzVUpSai9UZGVqRFBhT3BzamtIc205ekx3djJWZ3libm9zaDgzUHMwZnc0UFlqNTh6OC9HL2MzdVpaRTNkcHZZYmEvU1pheTB5THpmUXRnRHRYQjdReUdaT29EOUhpSCtZMXdrWkIzamphUWZnT3BtRWxkeGVPckJMaUhVZUlJQWd0eE1DdnpIYndvSUhmK1gyWXZiZDBOYk1uMXRTRVNVeTg2Y2V5bGV2d3ZaVEtESS8wK1hET0dzNmxOclFWUFhXMndBM0FUNGhaR1pmbFkrZ2ZSRVVBM2JnbHpsaUxjR2VBWHNqTEJXMURlY1VqbHlEUHhpN001aUh5Nm9pblo3UlFqRzhzQUF0cktUb205TWRVRzFCRDJWZXNEVUFkN1I1aUZqOFI0TTZCeEU3Qm9PSUhQbWUxTU91d0Zwa1lzUHRpQno1YnVpMVVsTjJIZlFvVTF5VisyMU51d0dTZGU1SU9wM3EwdW1pTEUvcHkrNmFva2dqcndXdXBqYlU3dTdXTlYwaVl6bThyUVVBN3pTQ0prNVQwbW5VZTcyWTFnUWx1NTRiMHc1bkRXYzJwc0FoS3Z2NDY1Z3lnWjBYQlZIYTVSQUxCMTg3QVowZ3RyMTZwS250aDFRTG9QZGNKTTMwbnBmWHlzWmVhT0hUYytHakZ6TFpNNURoelVaZ1E3UmdoWG9CdVBCaXBCcjFWalpvcWkvQURlNEdmaEtTVk1KeVZvUytGYzRVRkpnNFZ0aVNXZ0ViUWt6Qm04RnJMbFBzd0ljU1VGam5YcktOaFFiMFBSaDhoK2FuWWtQdGlVZVpuN3IwbkVpVjROQTFxZ0JiWjFZQnhHUUs0ZTgrZzM2eW5IUSs3Y014SGp6TUh2bXhsNDY2UG9KQkFlOUREQVpYdkpzb3ZwVmxYbGI2THNXV21aZkxsSXl0Q2JXN1l6ckIxdjdsWkF2ZHlOSjRRT2p4TXFMTUNDbldxWmxkenB1L3N4T1pNeVZaTnZTS3BGdGs1c3JLdUxiVXFaZlpBd1ZPaEo5SmFlTVk1d2pGeStVckpXSkNkTVNjOTdhYXhENGRQTXVCeGtKd2hWR2xwclJVcVk0U1N6SHFpdnVDZHhvRHQzcngyN0R2bHovZTRQdGJWYktvZW1rcGVka01CN0FadERIVHZ4NFMyOW1uV0xQbmpyRXF0U0RCQzhpeFJhb0Q3dCtucDBRWDd5QVR2Q1hlWDhPS3A4MWJBaVZ5am1WUDNGdzNZa3R3ZzVNM3FhaUxpazMraWRVMjNuQlhVRllFRmh0SEtVOHN0TDJJWFE0dmpDWUxtM2JEMkhhYktwSHkyY2RPSk55UnNSMTZMa1VTVW9sMnFQQUljb1pzZXVzeFFxcHNNdGJFbEdVVzRuRUNIb1l2WE1vV25HQk9pSStrZ0ZkU0IxU0lSUHM5c2dPOUgwOStjTDhEZFNtT3A2REUwOXlTczFyRmtzNGxRbDVtVFE0UGFRbzlCVk04ZStxR3F1aDFHdUkzcDczZzU2WXFKa1JQd1NiOSs0QTFwRjBxZFlPaEhFOUJzY21WUHR1K1NiZ3pGRHRVYUt6VzZkeWp1czQ1amxoa1ZUVWxMNEJjblBZY3gxUmFiSGhhZlpjRGw1blBaWDBEMG53UXJOaDlyUGdBUWVXb3gydjBpN0RPbSttV3F2WkVNRTA2cjZPZDdkQ2MwbFdrUmR0UnVvV0wwNTRsT0h2MWx0VzkvWHozdW9DMWdyZldEeHhzaGV6clMyZHJtcGlyL1Zla2liM2dYWGhTTm9WVUhKdEttZ3ZIYzFRK3prWVBjVjNzVDZQVTEvOCtETUdsaXhaaEZnRmRjYkZNUnlkcHE3U04yRzRuSWJMSU94aUYzVDNJQWszQmxIcy9mTy8wMmltSVRLb2xaL3Z4T1lhOEM3dWRJeWo5RWc1OEFBQUFBRWxGVGtTdVFtQ0MiCn0K"/>
    </extobj>
  </extobjs>
</s:customData>
</file>

<file path=customXml/itemProps1.xml><?xml version="1.0" encoding="utf-8"?>
<ds:datastoreItem xmlns:ds="http://schemas.openxmlformats.org/officeDocument/2006/customXml" ds:itemID="{4ED692F4-EFD4-4CCD-A91E-5986E73F0AD8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</TotalTime>
  <Words>1710</Words>
  <Application>Microsoft Office PowerPoint</Application>
  <PresentationFormat>全屏显示(4:3)</PresentationFormat>
  <Paragraphs>325</Paragraphs>
  <Slides>34</Slides>
  <Notes>31</Notes>
  <HiddenSlides>1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8" baseType="lpstr">
      <vt:lpstr>Songti SC</vt:lpstr>
      <vt:lpstr>Songti SC Bold</vt:lpstr>
      <vt:lpstr>等线</vt:lpstr>
      <vt:lpstr>SimHei</vt:lpstr>
      <vt:lpstr>SimHei</vt:lpstr>
      <vt:lpstr>华光标题宋_CNKI</vt:lpstr>
      <vt:lpstr>华文细黑</vt:lpstr>
      <vt:lpstr>宋体</vt:lpstr>
      <vt:lpstr>微软雅黑</vt:lpstr>
      <vt:lpstr>Arial</vt:lpstr>
      <vt:lpstr>Bell MT</vt:lpstr>
      <vt:lpstr>Calibri</vt:lpstr>
      <vt:lpstr>Calibri Light</vt:lpstr>
      <vt:lpstr>Cambria Math</vt:lpstr>
      <vt:lpstr>Centaur</vt:lpstr>
      <vt:lpstr>Garamond</vt:lpstr>
      <vt:lpstr>Times New Roman</vt:lpstr>
      <vt:lpstr>Times New Roman Italic</vt:lpstr>
      <vt:lpstr>Wingdings</vt:lpstr>
      <vt:lpstr>Wingdings 2</vt:lpstr>
      <vt:lpstr>Office 主题​​</vt:lpstr>
      <vt:lpstr>1_BriansTemplate</vt:lpstr>
      <vt:lpstr>Formula</vt:lpstr>
      <vt:lpstr>Equation</vt:lpstr>
      <vt:lpstr>数字图像处理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运动模糊图像及其傅里叶谱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Yoyo Liu</dc:creator>
  <cp:lastModifiedBy>Yaoh Liu</cp:lastModifiedBy>
  <cp:revision>1237</cp:revision>
  <dcterms:created xsi:type="dcterms:W3CDTF">2021-04-08T07:04:18Z</dcterms:created>
  <dcterms:modified xsi:type="dcterms:W3CDTF">2024-04-15T09:08:07Z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